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0" r:id="rId3"/>
    <p:sldId id="294" r:id="rId4"/>
    <p:sldId id="295" r:id="rId5"/>
    <p:sldId id="317" r:id="rId6"/>
    <p:sldId id="296" r:id="rId7"/>
    <p:sldId id="299" r:id="rId8"/>
    <p:sldId id="323" r:id="rId9"/>
    <p:sldId id="318" r:id="rId10"/>
    <p:sldId id="320" r:id="rId11"/>
    <p:sldId id="313" r:id="rId12"/>
    <p:sldId id="321" r:id="rId13"/>
    <p:sldId id="305" r:id="rId14"/>
    <p:sldId id="32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2223"/>
    <a:srgbClr val="601618"/>
    <a:srgbClr val="942424"/>
    <a:srgbClr val="69191B"/>
    <a:srgbClr val="5C1618"/>
    <a:srgbClr val="5C1816"/>
    <a:srgbClr val="B04B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67" d="100"/>
          <a:sy n="67" d="100"/>
        </p:scale>
        <p:origin x="644" y="4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IN" sz="1400" dirty="0"/>
              <a:t>FY2020 Revenue (Billion JPY)</a:t>
            </a:r>
          </a:p>
        </c:rich>
      </c:tx>
      <c:layout>
        <c:manualLayout>
          <c:xMode val="edge"/>
          <c:yMode val="edge"/>
          <c:x val="0.2808752504299033"/>
          <c:y val="5.17523693948535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040180720660665"/>
          <c:y val="0.13782825198631243"/>
          <c:w val="0.72804194595662208"/>
          <c:h val="0.590036337862277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65000"/>
                    <a:tint val="98000"/>
                    <a:lumMod val="114000"/>
                  </a:schemeClr>
                </a:gs>
                <a:gs pos="100000">
                  <a:schemeClr val="accent1">
                    <a:shade val="65000"/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trendline>
            <c:spPr>
              <a:ln w="19050" cap="rnd">
                <a:solidFill>
                  <a:schemeClr val="accent1">
                    <a:shade val="65000"/>
                  </a:schemeClr>
                </a:solidFill>
                <a:prstDash val="lgDash"/>
              </a:ln>
              <a:effectLst/>
            </c:spPr>
            <c:trendlineType val="linear"/>
            <c:dispRSqr val="0"/>
            <c:dispEq val="0"/>
          </c:trendline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#,##0.00</c:formatCode>
                <c:ptCount val="5"/>
                <c:pt idx="0">
                  <c:v>1807.4</c:v>
                </c:pt>
                <c:pt idx="1">
                  <c:v>1732.1</c:v>
                </c:pt>
                <c:pt idx="2">
                  <c:v>1770.5</c:v>
                </c:pt>
                <c:pt idx="3">
                  <c:v>2097.1999999999998</c:v>
                </c:pt>
                <c:pt idx="4">
                  <c:v>3291.2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4F-4670-A092-DC77B10D95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Oprearting Profit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8000"/>
                    <a:lumMod val="114000"/>
                  </a:schemeClr>
                </a:gs>
                <a:gs pos="100000">
                  <a:schemeClr val="accent1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130.80000000000001</c:v>
                </c:pt>
                <c:pt idx="1">
                  <c:v>155.9</c:v>
                </c:pt>
                <c:pt idx="2">
                  <c:v>241.8</c:v>
                </c:pt>
                <c:pt idx="3">
                  <c:v>237.7</c:v>
                </c:pt>
                <c:pt idx="4">
                  <c:v>100.4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4F-4670-A092-DC77B10D95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 Income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tint val="98000"/>
                    <a:lumMod val="114000"/>
                  </a:schemeClr>
                </a:gs>
                <a:gs pos="100000">
                  <a:schemeClr val="accent1">
                    <a:tint val="65000"/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83.5</c:v>
                </c:pt>
                <c:pt idx="1">
                  <c:v>115.5</c:v>
                </c:pt>
                <c:pt idx="2">
                  <c:v>186.7</c:v>
                </c:pt>
                <c:pt idx="3">
                  <c:v>135.1</c:v>
                </c:pt>
                <c:pt idx="4">
                  <c:v>44.3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4F-4670-A092-DC77B10D95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52758704"/>
        <c:axId val="823596320"/>
      </c:barChart>
      <c:catAx>
        <c:axId val="85275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23596320"/>
        <c:crosses val="autoZero"/>
        <c:auto val="1"/>
        <c:lblAlgn val="ctr"/>
        <c:lblOffset val="100"/>
        <c:noMultiLvlLbl val="0"/>
      </c:catAx>
      <c:valAx>
        <c:axId val="823596320"/>
        <c:scaling>
          <c:orientation val="minMax"/>
        </c:scaling>
        <c:delete val="0"/>
        <c:axPos val="l"/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5275870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>
      <a:noFill/>
    </a:ln>
    <a:effectLst>
      <a:outerShdw blurRad="76200" dir="13500000" sy="23000" kx="1200000" algn="br" rotWithShape="0">
        <a:prstClr val="black">
          <a:alpha val="20000"/>
        </a:prstClr>
      </a:outerShdw>
    </a:effectLst>
    <a:scene3d>
      <a:camera prst="orthographicFront"/>
      <a:lightRig rig="threePt" dir="t"/>
    </a:scene3d>
    <a:sp3d>
      <a:bevelT w="190500" h="38100"/>
    </a:sp3d>
  </c:spPr>
  <c:txPr>
    <a:bodyPr/>
    <a:lstStyle/>
    <a:p>
      <a:pPr>
        <a:defRPr>
          <a:solidFill>
            <a:schemeClr val="tx2">
              <a:lumMod val="7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100" baseline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IN" dirty="0"/>
              <a:t>FY2020 (Billion JPY) Revenue by Therapeutic Area</a:t>
            </a:r>
          </a:p>
        </c:rich>
      </c:tx>
      <c:layout>
        <c:manualLayout>
          <c:xMode val="edge"/>
          <c:yMode val="edge"/>
          <c:x val="0.1459680405880828"/>
          <c:y val="2.860042577851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100" baseline="0">
              <a:solidFill>
                <a:schemeClr val="tx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369155943261425"/>
          <c:y val="0.22707199200088884"/>
          <c:w val="0.87263913949274197"/>
          <c:h val="0.543305902518767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GI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0000"/>
                    <a:tint val="98000"/>
                    <a:lumMod val="114000"/>
                  </a:schemeClr>
                </a:gs>
                <a:gs pos="100000">
                  <a:schemeClr val="accent1">
                    <a:shade val="50000"/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GI</c:v>
                </c:pt>
                <c:pt idx="1">
                  <c:v>Rare Diseases</c:v>
                </c:pt>
                <c:pt idx="2">
                  <c:v>PDT </c:v>
                </c:pt>
                <c:pt idx="3">
                  <c:v>Oncology</c:v>
                </c:pt>
                <c:pt idx="4">
                  <c:v>Neuroscience</c:v>
                </c:pt>
                <c:pt idx="5">
                  <c:v>Others</c:v>
                </c:pt>
              </c:strCache>
            </c:strRef>
          </c:cat>
          <c:val>
            <c:numRef>
              <c:f>Sheet1!$B$2:$B$7</c:f>
              <c:numCache>
                <c:formatCode>#,##0.0</c:formatCode>
                <c:ptCount val="6"/>
                <c:pt idx="0">
                  <c:v>697.9</c:v>
                </c:pt>
                <c:pt idx="1">
                  <c:v>634.9</c:v>
                </c:pt>
                <c:pt idx="2">
                  <c:v>394.16500000000002</c:v>
                </c:pt>
                <c:pt idx="3">
                  <c:v>420.95600000000002</c:v>
                </c:pt>
                <c:pt idx="4">
                  <c:v>438.52</c:v>
                </c:pt>
                <c:pt idx="5">
                  <c:v>704.76300000000003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71-4BD7-845C-6451A769D16B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Rare Diseases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70000"/>
                    <a:tint val="98000"/>
                    <a:lumMod val="114000"/>
                  </a:schemeClr>
                </a:gs>
                <a:gs pos="100000">
                  <a:schemeClr val="accent1">
                    <a:shade val="70000"/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GI</c:v>
                </c:pt>
                <c:pt idx="1">
                  <c:v>Rare Diseases</c:v>
                </c:pt>
                <c:pt idx="2">
                  <c:v>PDT </c:v>
                </c:pt>
                <c:pt idx="3">
                  <c:v>Oncology</c:v>
                </c:pt>
                <c:pt idx="4">
                  <c:v>Neuroscience</c:v>
                </c:pt>
                <c:pt idx="5">
                  <c:v>Others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E071-4BD7-845C-6451A769D16B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PDT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90000"/>
                    <a:tint val="98000"/>
                    <a:lumMod val="114000"/>
                  </a:schemeClr>
                </a:gs>
                <a:gs pos="100000">
                  <a:schemeClr val="accent1">
                    <a:shade val="90000"/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GI</c:v>
                </c:pt>
                <c:pt idx="1">
                  <c:v>Rare Diseases</c:v>
                </c:pt>
                <c:pt idx="2">
                  <c:v>PDT </c:v>
                </c:pt>
                <c:pt idx="3">
                  <c:v>Oncology</c:v>
                </c:pt>
                <c:pt idx="4">
                  <c:v>Neuroscience</c:v>
                </c:pt>
                <c:pt idx="5">
                  <c:v>Others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E071-4BD7-845C-6451A769D1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1">
                    <a:tint val="90000"/>
                    <a:tint val="98000"/>
                    <a:lumMod val="114000"/>
                  </a:schemeClr>
                </a:gs>
                <a:gs pos="100000">
                  <a:schemeClr val="accent1">
                    <a:tint val="90000"/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GI</c:v>
                </c:pt>
                <c:pt idx="1">
                  <c:v>Rare Diseases</c:v>
                </c:pt>
                <c:pt idx="2">
                  <c:v>PDT </c:v>
                </c:pt>
                <c:pt idx="3">
                  <c:v>Oncology</c:v>
                </c:pt>
                <c:pt idx="4">
                  <c:v>Neuroscience</c:v>
                </c:pt>
                <c:pt idx="5">
                  <c:v>Others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4-E071-4BD7-845C-6451A769D1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1">
                    <a:tint val="70000"/>
                    <a:tint val="98000"/>
                    <a:lumMod val="114000"/>
                  </a:schemeClr>
                </a:gs>
                <a:gs pos="100000">
                  <a:schemeClr val="accent1">
                    <a:tint val="70000"/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GI</c:v>
                </c:pt>
                <c:pt idx="1">
                  <c:v>Rare Diseases</c:v>
                </c:pt>
                <c:pt idx="2">
                  <c:v>PDT </c:v>
                </c:pt>
                <c:pt idx="3">
                  <c:v>Oncology</c:v>
                </c:pt>
                <c:pt idx="4">
                  <c:v>Neuroscience</c:v>
                </c:pt>
                <c:pt idx="5">
                  <c:v>Others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5-E071-4BD7-845C-6451A769D16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tint val="98000"/>
                    <a:lumMod val="114000"/>
                  </a:schemeClr>
                </a:gs>
                <a:gs pos="100000">
                  <a:schemeClr val="accent1">
                    <a:tint val="50000"/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GI</c:v>
                </c:pt>
                <c:pt idx="1">
                  <c:v>Rare Diseases</c:v>
                </c:pt>
                <c:pt idx="2">
                  <c:v>PDT </c:v>
                </c:pt>
                <c:pt idx="3">
                  <c:v>Oncology</c:v>
                </c:pt>
                <c:pt idx="4">
                  <c:v>Neuroscience</c:v>
                </c:pt>
                <c:pt idx="5">
                  <c:v>Others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6-E071-4BD7-845C-6451A769D1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56236928"/>
        <c:axId val="848161488"/>
      </c:barChart>
      <c:catAx>
        <c:axId val="115623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48161488"/>
        <c:crosses val="autoZero"/>
        <c:auto val="0"/>
        <c:lblAlgn val="ctr"/>
        <c:lblOffset val="100"/>
        <c:noMultiLvlLbl val="0"/>
      </c:catAx>
      <c:valAx>
        <c:axId val="848161488"/>
        <c:scaling>
          <c:orientation val="minMax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56236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>
      <a:noFill/>
    </a:ln>
    <a:effectLst>
      <a:outerShdw blurRad="76200" dir="13500000" sy="23000" kx="1200000" algn="br" rotWithShape="0">
        <a:prstClr val="black">
          <a:alpha val="20000"/>
        </a:prstClr>
      </a:outerShdw>
    </a:effectLst>
    <a:scene3d>
      <a:camera prst="orthographicFront"/>
      <a:lightRig rig="threePt" dir="t"/>
    </a:scene3d>
    <a:sp3d>
      <a:bevelT w="190500" h="38100"/>
    </a:sp3d>
  </c:spPr>
  <c:txPr>
    <a:bodyPr/>
    <a:lstStyle/>
    <a:p>
      <a:pPr>
        <a:defRPr sz="1000">
          <a:solidFill>
            <a:schemeClr val="tx2">
              <a:lumMod val="7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1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Revenue Contribution by Therapeutic Area</a:t>
            </a:r>
          </a:p>
        </c:rich>
      </c:tx>
      <c:layout>
        <c:manualLayout>
          <c:xMode val="edge"/>
          <c:yMode val="edge"/>
          <c:x val="0.19090687417186039"/>
          <c:y val="3.376716591712179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100" baseline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711540582620368"/>
          <c:y val="0.191496575618542"/>
          <c:w val="0.64097741487875881"/>
          <c:h val="0.6689034607656457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8607-42E0-8124-2EA05DFBF5B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1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4-8607-42E0-8124-2EA05DFBF5B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1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5-8607-42E0-8124-2EA05DFBF5B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tint val="90000"/>
                      <a:tint val="98000"/>
                      <a:lumMod val="114000"/>
                    </a:schemeClr>
                  </a:gs>
                  <a:gs pos="100000">
                    <a:schemeClr val="accent1">
                      <a:tint val="9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6-8607-42E0-8124-2EA05DFBF5BD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1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8-8607-42E0-8124-2EA05DFBF5BD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1">
                      <a:tint val="50000"/>
                      <a:tint val="98000"/>
                      <a:lumMod val="114000"/>
                    </a:schemeClr>
                  </a:gs>
                  <a:gs pos="100000">
                    <a:schemeClr val="accent1">
                      <a:tint val="5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7-8607-42E0-8124-2EA05DFBF5BD}"/>
              </c:ext>
            </c:extLst>
          </c:dPt>
          <c:dLbls>
            <c:dLbl>
              <c:idx val="0"/>
              <c:layout>
                <c:manualLayout>
                  <c:x val="-0.15027281566812359"/>
                  <c:y val="0.11422238281281255"/>
                </c:manualLayout>
              </c:layout>
              <c:tx>
                <c:rich>
                  <a:bodyPr/>
                  <a:lstStyle/>
                  <a:p>
                    <a:fld id="{96C39C48-4BD0-4C48-970E-EDC726B08279}" type="VALUE">
                      <a:rPr lang="en-US"/>
                      <a:pPr/>
                      <a:t>[VALUE]</a:t>
                    </a:fld>
                    <a:r>
                      <a:rPr lang="en-US" dirty="0"/>
                      <a:t>, </a:t>
                    </a:r>
                    <a:fld id="{FCEEDBD8-4DE9-4CA5-8C65-2D09A3FF9DC6}" type="PERCENTAGE">
                      <a:rPr lang="en-US"/>
                      <a:pPr/>
                      <a:t>[PERCENTAGE]</a:t>
                    </a:fld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607-42E0-8124-2EA05DFBF5BD}"/>
                </c:ext>
              </c:extLst>
            </c:dLbl>
            <c:dLbl>
              <c:idx val="1"/>
              <c:layout>
                <c:manualLayout>
                  <c:x val="-0.14992139528720083"/>
                  <c:y val="-6.0630300284569678E-2"/>
                </c:manualLayout>
              </c:layout>
              <c:tx>
                <c:rich>
                  <a:bodyPr/>
                  <a:lstStyle/>
                  <a:p>
                    <a:fld id="{8A5AD14D-D8D8-4113-910E-DA208A0EADF6}" type="VALUE">
                      <a:rPr lang="en-US"/>
                      <a:pPr/>
                      <a:t>[VALUE]</a:t>
                    </a:fld>
                    <a:r>
                      <a:rPr lang="en-US" dirty="0"/>
                      <a:t>, </a:t>
                    </a:r>
                    <a:fld id="{E7F49478-60B8-450E-8CDE-009C99210D48}" type="PERCENTAGE">
                      <a:rPr lang="en-US"/>
                      <a:pPr/>
                      <a:t>[PERCENTAGE]</a:t>
                    </a:fld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8607-42E0-8124-2EA05DFBF5BD}"/>
                </c:ext>
              </c:extLst>
            </c:dLbl>
            <c:dLbl>
              <c:idx val="2"/>
              <c:layout>
                <c:manualLayout>
                  <c:x val="-5.4071635095123589E-2"/>
                  <c:y val="-9.3738163558425458E-2"/>
                </c:manualLayout>
              </c:layout>
              <c:tx>
                <c:rich>
                  <a:bodyPr/>
                  <a:lstStyle/>
                  <a:p>
                    <a:fld id="{0B221E15-2DDF-416E-A670-8FA7E8D919DA}" type="VALUE">
                      <a:rPr lang="en-US"/>
                      <a:pPr/>
                      <a:t>[VALUE]</a:t>
                    </a:fld>
                    <a:r>
                      <a:rPr lang="en-US" dirty="0"/>
                      <a:t>, </a:t>
                    </a:r>
                    <a:fld id="{DBCDB2D9-A252-4927-B110-1E0B724020DC}" type="PERCENTAGE">
                      <a:rPr lang="en-US"/>
                      <a:pPr/>
                      <a:t>[PERCENTAGE]</a:t>
                    </a:fld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539540086044723"/>
                      <c:h val="6.79820666922144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607-42E0-8124-2EA05DFBF5BD}"/>
                </c:ext>
              </c:extLst>
            </c:dLbl>
            <c:dLbl>
              <c:idx val="3"/>
              <c:layout>
                <c:manualLayout>
                  <c:x val="9.7278951755136497E-2"/>
                  <c:y val="-0.11435380309363957"/>
                </c:manualLayout>
              </c:layout>
              <c:tx>
                <c:rich>
                  <a:bodyPr/>
                  <a:lstStyle/>
                  <a:p>
                    <a:fld id="{4F777D4C-D0A9-40AD-88A7-F26E241C0CED}" type="VALUE">
                      <a:rPr lang="en-US"/>
                      <a:pPr/>
                      <a:t>[VALUE]</a:t>
                    </a:fld>
                    <a:r>
                      <a:rPr lang="en-US" dirty="0"/>
                      <a:t>, </a:t>
                    </a:r>
                    <a:fld id="{4B5BA35B-58C9-4BBC-AB9E-7D816D360EEE}" type="PERCENTAGE">
                      <a:rPr lang="en-US"/>
                      <a:pPr/>
                      <a:t>[PERCENTAGE]</a:t>
                    </a:fld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8607-42E0-8124-2EA05DFBF5B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08C047DE-0AA1-41A0-92B3-C5649B742869}" type="VALUE">
                      <a:rPr lang="en-US"/>
                      <a:pPr/>
                      <a:t>[VALUE]</a:t>
                    </a:fld>
                    <a:r>
                      <a:rPr lang="en-US" dirty="0"/>
                      <a:t>, </a:t>
                    </a:r>
                    <a:fld id="{45004DE8-BA43-4255-80BD-A6FA44911C4F}" type="PERCENTAGE">
                      <a:rPr lang="en-US"/>
                      <a:pPr/>
                      <a:t>[PERCENTAGE]</a:t>
                    </a:fld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8607-42E0-8124-2EA05DFBF5BD}"/>
                </c:ext>
              </c:extLst>
            </c:dLbl>
            <c:dLbl>
              <c:idx val="5"/>
              <c:layout>
                <c:manualLayout>
                  <c:x val="0.11043650112054443"/>
                  <c:y val="0.10728873328766776"/>
                </c:manualLayout>
              </c:layout>
              <c:tx>
                <c:rich>
                  <a:bodyPr/>
                  <a:lstStyle/>
                  <a:p>
                    <a:fld id="{FF909DF5-F83D-4539-9885-7019E3FAE6C8}" type="VALUE">
                      <a:rPr lang="en-US"/>
                      <a:pPr/>
                      <a:t>[VALUE]</a:t>
                    </a:fld>
                    <a:r>
                      <a:rPr lang="en-US" dirty="0"/>
                      <a:t>, </a:t>
                    </a:r>
                    <a:fld id="{CDAFB022-2794-48D2-8239-6A928A6170EB}" type="PERCENTAGE">
                      <a:rPr lang="en-US"/>
                      <a:pPr/>
                      <a:t>[PERCENTAGE]</a:t>
                    </a:fld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607-42E0-8124-2EA05DFBF5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1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Gastroenterology</c:v>
                </c:pt>
                <c:pt idx="1">
                  <c:v>Rare Diseases</c:v>
                </c:pt>
                <c:pt idx="2">
                  <c:v>PDT Immunology</c:v>
                </c:pt>
                <c:pt idx="3">
                  <c:v>Oncology</c:v>
                </c:pt>
                <c:pt idx="4">
                  <c:v>Neuroscience</c:v>
                </c:pt>
                <c:pt idx="5">
                  <c:v>Others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697.9</c:v>
                </c:pt>
                <c:pt idx="1">
                  <c:v>634.9</c:v>
                </c:pt>
                <c:pt idx="2">
                  <c:v>394.2</c:v>
                </c:pt>
                <c:pt idx="3">
                  <c:v>421</c:v>
                </c:pt>
                <c:pt idx="4">
                  <c:v>438.5</c:v>
                </c:pt>
                <c:pt idx="5">
                  <c:v>704.8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07-42E0-8124-2EA05DFBF5B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8353566521077691"/>
          <c:y val="0.47829260595993622"/>
          <c:w val="0.29459301540953042"/>
          <c:h val="0.427897572024538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>
      <a:noFill/>
    </a:ln>
    <a:effectLst>
      <a:outerShdw blurRad="76200" dir="13500000" sy="23000" kx="1200000" algn="br" rotWithShape="0">
        <a:prstClr val="black">
          <a:alpha val="20000"/>
        </a:prstClr>
      </a:outerShdw>
    </a:effectLst>
    <a:scene3d>
      <a:camera prst="orthographicFront"/>
      <a:lightRig rig="threePt" dir="t"/>
    </a:scene3d>
    <a:sp3d>
      <a:bevelT w="190500" h="38100"/>
    </a:sp3d>
  </c:spPr>
  <c:txPr>
    <a:bodyPr/>
    <a:lstStyle/>
    <a:p>
      <a:pPr>
        <a:defRPr sz="1000">
          <a:solidFill>
            <a:schemeClr val="tx2">
              <a:lumMod val="50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1" i="0" u="none" strike="noStrike" kern="1200" spc="100" baseline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IN" sz="1300" dirty="0"/>
              <a:t>FY2020 (Billion JPY) Revenue by Geography</a:t>
            </a:r>
          </a:p>
        </c:rich>
      </c:tx>
      <c:layout>
        <c:manualLayout>
          <c:xMode val="edge"/>
          <c:yMode val="edge"/>
          <c:x val="0.13438807185162249"/>
          <c:y val="4.91769433025960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spc="100" baseline="0">
              <a:solidFill>
                <a:schemeClr val="tx2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369155943261425"/>
          <c:y val="0.22707199200088884"/>
          <c:w val="0.87263913949274197"/>
          <c:h val="0.543305902518767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Japan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0000"/>
                    <a:tint val="98000"/>
                    <a:lumMod val="114000"/>
                  </a:schemeClr>
                </a:gs>
                <a:gs pos="100000">
                  <a:schemeClr val="accent1">
                    <a:shade val="50000"/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Japan</c:v>
                </c:pt>
                <c:pt idx="1">
                  <c:v>United States</c:v>
                </c:pt>
                <c:pt idx="2">
                  <c:v>Europe and Canada</c:v>
                </c:pt>
                <c:pt idx="3">
                  <c:v>Russia/ CIS</c:v>
                </c:pt>
                <c:pt idx="4">
                  <c:v>Latin America</c:v>
                </c:pt>
                <c:pt idx="5">
                  <c:v>Asia</c:v>
                </c:pt>
                <c:pt idx="6">
                  <c:v>Other</c:v>
                </c:pt>
              </c:strCache>
            </c:strRef>
          </c:cat>
          <c:val>
            <c:numRef>
              <c:f>Sheet1!$B$2:$B$8</c:f>
              <c:numCache>
                <c:formatCode>#,##0</c:formatCode>
                <c:ptCount val="7"/>
                <c:pt idx="0">
                  <c:v>592.78599999999994</c:v>
                </c:pt>
                <c:pt idx="1">
                  <c:v>1595.922</c:v>
                </c:pt>
                <c:pt idx="2">
                  <c:v>645.52800000000002</c:v>
                </c:pt>
                <c:pt idx="3">
                  <c:v>76.834999999999994</c:v>
                </c:pt>
                <c:pt idx="4">
                  <c:v>143.45599999999999</c:v>
                </c:pt>
                <c:pt idx="5">
                  <c:v>165.40100000000001</c:v>
                </c:pt>
                <c:pt idx="6" formatCode="General">
                  <c:v>71.3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71-4BD7-845C-6451A769D16B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United States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70000"/>
                    <a:tint val="98000"/>
                    <a:lumMod val="114000"/>
                  </a:schemeClr>
                </a:gs>
                <a:gs pos="100000">
                  <a:schemeClr val="accent1">
                    <a:shade val="70000"/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Japan</c:v>
                </c:pt>
                <c:pt idx="1">
                  <c:v>United States</c:v>
                </c:pt>
                <c:pt idx="2">
                  <c:v>Europe and Canada</c:v>
                </c:pt>
                <c:pt idx="3">
                  <c:v>Russia/ CIS</c:v>
                </c:pt>
                <c:pt idx="4">
                  <c:v>Latin America</c:v>
                </c:pt>
                <c:pt idx="5">
                  <c:v>Asia</c:v>
                </c:pt>
                <c:pt idx="6">
                  <c:v>Other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E071-4BD7-845C-6451A769D16B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Europe and Canada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90000"/>
                    <a:tint val="98000"/>
                    <a:lumMod val="114000"/>
                  </a:schemeClr>
                </a:gs>
                <a:gs pos="100000">
                  <a:schemeClr val="accent1">
                    <a:shade val="90000"/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Japan</c:v>
                </c:pt>
                <c:pt idx="1">
                  <c:v>United States</c:v>
                </c:pt>
                <c:pt idx="2">
                  <c:v>Europe and Canada</c:v>
                </c:pt>
                <c:pt idx="3">
                  <c:v>Russia/ CIS</c:v>
                </c:pt>
                <c:pt idx="4">
                  <c:v>Latin America</c:v>
                </c:pt>
                <c:pt idx="5">
                  <c:v>Asia</c:v>
                </c:pt>
                <c:pt idx="6">
                  <c:v>Other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E071-4BD7-845C-6451A769D1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1">
                    <a:tint val="90000"/>
                    <a:tint val="98000"/>
                    <a:lumMod val="114000"/>
                  </a:schemeClr>
                </a:gs>
                <a:gs pos="100000">
                  <a:schemeClr val="accent1">
                    <a:tint val="90000"/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Japan</c:v>
                </c:pt>
                <c:pt idx="1">
                  <c:v>United States</c:v>
                </c:pt>
                <c:pt idx="2">
                  <c:v>Europe and Canada</c:v>
                </c:pt>
                <c:pt idx="3">
                  <c:v>Russia/ CIS</c:v>
                </c:pt>
                <c:pt idx="4">
                  <c:v>Latin America</c:v>
                </c:pt>
                <c:pt idx="5">
                  <c:v>Asia</c:v>
                </c:pt>
                <c:pt idx="6">
                  <c:v>Other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4-E071-4BD7-845C-6451A769D1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1">
                    <a:tint val="70000"/>
                    <a:tint val="98000"/>
                    <a:lumMod val="114000"/>
                  </a:schemeClr>
                </a:gs>
                <a:gs pos="100000">
                  <a:schemeClr val="accent1">
                    <a:tint val="70000"/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Japan</c:v>
                </c:pt>
                <c:pt idx="1">
                  <c:v>United States</c:v>
                </c:pt>
                <c:pt idx="2">
                  <c:v>Europe and Canada</c:v>
                </c:pt>
                <c:pt idx="3">
                  <c:v>Russia/ CIS</c:v>
                </c:pt>
                <c:pt idx="4">
                  <c:v>Latin America</c:v>
                </c:pt>
                <c:pt idx="5">
                  <c:v>Asia</c:v>
                </c:pt>
                <c:pt idx="6">
                  <c:v>Other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5-E071-4BD7-845C-6451A769D16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tint val="98000"/>
                    <a:lumMod val="114000"/>
                  </a:schemeClr>
                </a:gs>
                <a:gs pos="100000">
                  <a:schemeClr val="accent1">
                    <a:tint val="50000"/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Japan</c:v>
                </c:pt>
                <c:pt idx="1">
                  <c:v>United States</c:v>
                </c:pt>
                <c:pt idx="2">
                  <c:v>Europe and Canada</c:v>
                </c:pt>
                <c:pt idx="3">
                  <c:v>Russia/ CIS</c:v>
                </c:pt>
                <c:pt idx="4">
                  <c:v>Latin America</c:v>
                </c:pt>
                <c:pt idx="5">
                  <c:v>Asia</c:v>
                </c:pt>
                <c:pt idx="6">
                  <c:v>Other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6-E071-4BD7-845C-6451A769D1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56236928"/>
        <c:axId val="848161488"/>
      </c:barChart>
      <c:catAx>
        <c:axId val="115623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48161488"/>
        <c:crosses val="autoZero"/>
        <c:auto val="0"/>
        <c:lblAlgn val="ctr"/>
        <c:lblOffset val="100"/>
        <c:noMultiLvlLbl val="0"/>
      </c:catAx>
      <c:valAx>
        <c:axId val="84816148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56236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>
      <a:noFill/>
    </a:ln>
    <a:effectLst>
      <a:outerShdw blurRad="76200" dir="13500000" sy="23000" kx="1200000" algn="br" rotWithShape="0">
        <a:prstClr val="black">
          <a:alpha val="20000"/>
        </a:prstClr>
      </a:outerShdw>
    </a:effectLst>
    <a:scene3d>
      <a:camera prst="orthographicFront"/>
      <a:lightRig rig="threePt" dir="t"/>
    </a:scene3d>
    <a:sp3d>
      <a:bevelT w="190500" h="38100"/>
    </a:sp3d>
  </c:spPr>
  <c:txPr>
    <a:bodyPr/>
    <a:lstStyle/>
    <a:p>
      <a:pPr>
        <a:defRPr sz="1000">
          <a:solidFill>
            <a:schemeClr val="tx2">
              <a:lumMod val="7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1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Revenue Contribution by Geography</a:t>
            </a:r>
          </a:p>
        </c:rich>
      </c:tx>
      <c:layout>
        <c:manualLayout>
          <c:xMode val="edge"/>
          <c:yMode val="edge"/>
          <c:x val="0.12828001814878073"/>
          <c:y val="5.54573154423171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100" baseline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711540582620368"/>
          <c:y val="0.191496575618542"/>
          <c:w val="0.64097741487875881"/>
          <c:h val="0.6689034607656457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 Contribution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8607-42E0-8124-2EA05DFBF5B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1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4-8607-42E0-8124-2EA05DFBF5B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1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5-8607-42E0-8124-2EA05DFBF5B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6-8607-42E0-8124-2EA05DFBF5BD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1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8-8607-42E0-8124-2EA05DFBF5BD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1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7-8607-42E0-8124-2EA05DFBF5BD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tint val="4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tint val="4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tint val="4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D-2E39-4705-952C-76C8A3A4DF14}"/>
              </c:ext>
            </c:extLst>
          </c:dPt>
          <c:dLbls>
            <c:dLbl>
              <c:idx val="0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13231227906937E-2"/>
                      <c:h val="5.11470947672480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607-42E0-8124-2EA05DFBF5BD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13231227906937E-2"/>
                      <c:h val="5.11470947672480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8607-42E0-8124-2EA05DFBF5BD}"/>
                </c:ext>
              </c:extLst>
            </c:dLbl>
            <c:dLbl>
              <c:idx val="2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13231227906937E-2"/>
                      <c:h val="5.11470947672480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607-42E0-8124-2EA05DFBF5BD}"/>
                </c:ext>
              </c:extLst>
            </c:dLbl>
            <c:dLbl>
              <c:idx val="3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705073377420883E-2"/>
                      <c:h val="5.11470947672480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8607-42E0-8124-2EA05DFBF5BD}"/>
                </c:ext>
              </c:extLst>
            </c:dLbl>
            <c:dLbl>
              <c:idx val="4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705073377420883E-2"/>
                      <c:h val="5.11470947672480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8607-42E0-8124-2EA05DFBF5BD}"/>
                </c:ext>
              </c:extLst>
            </c:dLbl>
            <c:dLbl>
              <c:idx val="5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705073377420883E-2"/>
                      <c:h val="5.11470947672480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8607-42E0-8124-2EA05DFBF5BD}"/>
                </c:ext>
              </c:extLst>
            </c:dLbl>
            <c:dLbl>
              <c:idx val="6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705073377420883E-2"/>
                      <c:h val="5.11470947672480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2E39-4705-952C-76C8A3A4DF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t" anchorCtr="1">
                <a:no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Sheet1!$A$2:$A$8</c:f>
              <c:strCache>
                <c:ptCount val="7"/>
                <c:pt idx="0">
                  <c:v>Japan</c:v>
                </c:pt>
                <c:pt idx="1">
                  <c:v>United States</c:v>
                </c:pt>
                <c:pt idx="2">
                  <c:v>Europe and Canada</c:v>
                </c:pt>
                <c:pt idx="3">
                  <c:v>Russia/ CIS</c:v>
                </c:pt>
                <c:pt idx="4">
                  <c:v>Latin America</c:v>
                </c:pt>
                <c:pt idx="5">
                  <c:v>Asia</c:v>
                </c:pt>
                <c:pt idx="6">
                  <c:v>Other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0.18</c:v>
                </c:pt>
                <c:pt idx="1">
                  <c:v>0.48499999999999999</c:v>
                </c:pt>
                <c:pt idx="2">
                  <c:v>0.19600000000000001</c:v>
                </c:pt>
                <c:pt idx="3">
                  <c:v>2.3E-2</c:v>
                </c:pt>
                <c:pt idx="4">
                  <c:v>4.3999999999999997E-2</c:v>
                </c:pt>
                <c:pt idx="5">
                  <c:v>0.05</c:v>
                </c:pt>
                <c:pt idx="6">
                  <c:v>2.1999999999999999E-2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07-42E0-8124-2EA05DFBF5B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8353566521077691"/>
          <c:y val="0.47829260595993622"/>
          <c:w val="0.29459301540953042"/>
          <c:h val="0.427897572024538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>
      <a:noFill/>
    </a:ln>
    <a:effectLst>
      <a:outerShdw blurRad="76200" dir="13500000" sy="23000" kx="1200000" algn="br" rotWithShape="0">
        <a:prstClr val="black">
          <a:alpha val="20000"/>
        </a:prstClr>
      </a:outerShdw>
    </a:effectLst>
    <a:scene3d>
      <a:camera prst="orthographicFront"/>
      <a:lightRig rig="threePt" dir="t"/>
    </a:scene3d>
    <a:sp3d>
      <a:bevelT w="190500" h="38100"/>
    </a:sp3d>
  </c:spPr>
  <c:txPr>
    <a:bodyPr/>
    <a:lstStyle/>
    <a:p>
      <a:pPr>
        <a:defRPr sz="1000">
          <a:solidFill>
            <a:schemeClr val="tx2">
              <a:lumMod val="50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4" Type="http://schemas.openxmlformats.org/officeDocument/2006/relationships/image" Target="../media/image15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4" Type="http://schemas.openxmlformats.org/officeDocument/2006/relationships/image" Target="../media/image1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06011A-D67D-4B47-A486-26DBC3776E20}" type="doc">
      <dgm:prSet loTypeId="urn:microsoft.com/office/officeart/2008/layout/AlternatingHexagons" loCatId="list" qsTypeId="urn:microsoft.com/office/officeart/2005/8/quickstyle/3d2" qsCatId="3D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en-IN"/>
        </a:p>
      </dgm:t>
    </dgm:pt>
    <dgm:pt modelId="{A6C7FB37-A1E1-46AA-B6FF-A4E806509392}">
      <dgm:prSet phldrT="[Text]" custT="1"/>
      <dgm:spPr>
        <a:solidFill>
          <a:schemeClr val="accent1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anchor="t"/>
        <a:lstStyle/>
        <a:p>
          <a:pPr marL="0" algn="l" defTabSz="914400" rtl="0" eaLnBrk="1" latinLnBrk="0" hangingPunct="1"/>
          <a:endParaRPr lang="en-IN" sz="1200" b="1" kern="1200" dirty="0">
            <a:solidFill>
              <a:schemeClr val="accent6">
                <a:lumMod val="40000"/>
                <a:lumOff val="60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D5001B43-2F7F-48A5-A514-F1366F149F18}" type="parTrans" cxnId="{5C7E29D5-2B10-4F34-83E5-1A45E4DCEF34}">
      <dgm:prSet/>
      <dgm:spPr/>
      <dgm:t>
        <a:bodyPr/>
        <a:lstStyle/>
        <a:p>
          <a:endParaRPr lang="en-IN"/>
        </a:p>
      </dgm:t>
    </dgm:pt>
    <dgm:pt modelId="{67C4543D-8601-4667-8571-5E2B89387E6A}" type="sibTrans" cxnId="{5C7E29D5-2B10-4F34-83E5-1A45E4DCEF34}">
      <dgm:prSet/>
      <dgm:spPr>
        <a:solidFill>
          <a:schemeClr val="accent1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IN" dirty="0"/>
        </a:p>
      </dgm:t>
    </dgm:pt>
    <dgm:pt modelId="{EEECA1F4-26ED-474D-AB10-864E6BA04896}">
      <dgm:prSet phldrT="[Text]"/>
      <dgm:spPr>
        <a:solidFill>
          <a:schemeClr val="bg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IN" dirty="0"/>
        </a:p>
      </dgm:t>
    </dgm:pt>
    <dgm:pt modelId="{38A63F12-289E-4109-9A5B-E8ED61BF230D}" type="parTrans" cxnId="{E5284BA8-7805-4646-9B5E-79657582271C}">
      <dgm:prSet/>
      <dgm:spPr/>
      <dgm:t>
        <a:bodyPr/>
        <a:lstStyle/>
        <a:p>
          <a:endParaRPr lang="en-IN"/>
        </a:p>
      </dgm:t>
    </dgm:pt>
    <dgm:pt modelId="{ECDDBF2B-99A7-4A88-A907-8A094A3DF5C6}" type="sibTrans" cxnId="{E5284BA8-7805-4646-9B5E-79657582271C}">
      <dgm:prSet/>
      <dgm:spPr>
        <a:solidFill>
          <a:schemeClr val="accent1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IN" dirty="0"/>
        </a:p>
      </dgm:t>
    </dgm:pt>
    <dgm:pt modelId="{99B651E3-0D25-4905-828F-D1B2AECFC187}">
      <dgm:prSet phldrT="[Text]"/>
      <dgm:spPr>
        <a:solidFill>
          <a:schemeClr val="accent1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IN" dirty="0"/>
        </a:p>
      </dgm:t>
    </dgm:pt>
    <dgm:pt modelId="{7B4399FD-303B-497B-8478-D8095800193B}" type="sibTrans" cxnId="{BD6372B7-57E3-4FE7-93B7-2DC0772B7BFB}">
      <dgm:prSet/>
      <dgm:spPr>
        <a:solidFill>
          <a:schemeClr val="accent1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IN" dirty="0"/>
        </a:p>
      </dgm:t>
    </dgm:pt>
    <dgm:pt modelId="{E32D65D7-4CA7-4F15-A900-70E2E673FD39}" type="parTrans" cxnId="{BD6372B7-57E3-4FE7-93B7-2DC0772B7BFB}">
      <dgm:prSet/>
      <dgm:spPr/>
      <dgm:t>
        <a:bodyPr/>
        <a:lstStyle/>
        <a:p>
          <a:endParaRPr lang="en-IN"/>
        </a:p>
      </dgm:t>
    </dgm:pt>
    <dgm:pt modelId="{BCD4B7DA-1C67-411E-8EEB-9D8498E7C896}" type="pres">
      <dgm:prSet presAssocID="{B606011A-D67D-4B47-A486-26DBC3776E20}" presName="Name0" presStyleCnt="0">
        <dgm:presLayoutVars>
          <dgm:chMax/>
          <dgm:chPref/>
          <dgm:dir/>
          <dgm:animLvl val="lvl"/>
        </dgm:presLayoutVars>
      </dgm:prSet>
      <dgm:spPr/>
    </dgm:pt>
    <dgm:pt modelId="{88171F86-DCCC-463E-A231-0C47EE6E349E}" type="pres">
      <dgm:prSet presAssocID="{A6C7FB37-A1E1-46AA-B6FF-A4E806509392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DBF79052-5F52-489E-A3B8-178F720DB122}" type="pres">
      <dgm:prSet presAssocID="{A6C7FB37-A1E1-46AA-B6FF-A4E806509392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EC642A6C-6DB7-4925-AB0A-22BCA604EEF8}" type="pres">
      <dgm:prSet presAssocID="{A6C7FB37-A1E1-46AA-B6FF-A4E806509392}" presName="Childtext1" presStyleLbl="revTx" presStyleIdx="0" presStyleCnt="3" custScaleX="72670" custScaleY="92729" custLinFactX="-100000" custLinFactY="46860" custLinFactNeighborX="-109576" custLinFactNeighborY="100000">
        <dgm:presLayoutVars>
          <dgm:chMax val="0"/>
          <dgm:chPref val="0"/>
          <dgm:bulletEnabled val="1"/>
        </dgm:presLayoutVars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FB75A25B-499B-41FF-8D0E-E9685245D92B}" type="pres">
      <dgm:prSet presAssocID="{A6C7FB37-A1E1-46AA-B6FF-A4E806509392}" presName="BalanceSpacing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D6419CDC-4361-4D48-89E4-1D361AC55142}" type="pres">
      <dgm:prSet presAssocID="{A6C7FB37-A1E1-46AA-B6FF-A4E806509392}" presName="BalanceSpacing1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5D4DEB86-2FBA-4C69-A189-5E5091268FAF}" type="pres">
      <dgm:prSet presAssocID="{67C4543D-8601-4667-8571-5E2B89387E6A}" presName="Accent1Text" presStyleLbl="node1" presStyleIdx="1" presStyleCnt="6"/>
      <dgm:spPr/>
    </dgm:pt>
    <dgm:pt modelId="{BAE174B6-E1C4-41B7-8D89-73E3E0003A3B}" type="pres">
      <dgm:prSet presAssocID="{67C4543D-8601-4667-8571-5E2B89387E6A}" presName="spaceBetweenRectangles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1C84E105-1BE2-4C1C-9A99-13E747821FCC}" type="pres">
      <dgm:prSet presAssocID="{EEECA1F4-26ED-474D-AB10-864E6BA04896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EE7E6B80-FCCB-4941-B6AB-58F46027BC41}" type="pres">
      <dgm:prSet presAssocID="{EEECA1F4-26ED-474D-AB10-864E6BA04896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4821F819-4690-4EBC-925A-40D9DDE05BF5}" type="pres">
      <dgm:prSet presAssocID="{EEECA1F4-26ED-474D-AB10-864E6BA04896}" presName="Childtext1" presStyleLbl="revTx" presStyleIdx="1" presStyleCnt="3">
        <dgm:presLayoutVars>
          <dgm:chMax val="0"/>
          <dgm:chPref val="0"/>
          <dgm:bulletEnabled val="1"/>
        </dgm:presLayoutVars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EC55E486-1117-4B5C-B408-E16E54F88850}" type="pres">
      <dgm:prSet presAssocID="{EEECA1F4-26ED-474D-AB10-864E6BA04896}" presName="BalanceSpacing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76A6D5D4-50EB-4620-B2CE-AC47E003A49F}" type="pres">
      <dgm:prSet presAssocID="{EEECA1F4-26ED-474D-AB10-864E6BA04896}" presName="BalanceSpacing1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5CE799CB-72AA-4AA8-BC3F-5C46F82664ED}" type="pres">
      <dgm:prSet presAssocID="{ECDDBF2B-99A7-4A88-A907-8A094A3DF5C6}" presName="Accent1Text" presStyleLbl="node1" presStyleIdx="3" presStyleCnt="6"/>
      <dgm:spPr/>
    </dgm:pt>
    <dgm:pt modelId="{A96D198C-60A9-4005-B34F-99FDAD7EB87A}" type="pres">
      <dgm:prSet presAssocID="{ECDDBF2B-99A7-4A88-A907-8A094A3DF5C6}" presName="spaceBetweenRectangles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CEEFD37B-8D31-45DC-A676-B8579DCAC58F}" type="pres">
      <dgm:prSet presAssocID="{99B651E3-0D25-4905-828F-D1B2AECFC187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C702FC0F-F7FF-4452-81A3-C91E95B70E30}" type="pres">
      <dgm:prSet presAssocID="{99B651E3-0D25-4905-828F-D1B2AECFC187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6F16A4E6-6663-4748-A9B6-323554E7AB08}" type="pres">
      <dgm:prSet presAssocID="{99B651E3-0D25-4905-828F-D1B2AECFC187}" presName="Childtext1" presStyleLbl="revTx" presStyleIdx="2" presStyleCnt="3" custScaleY="99510" custLinFactY="10625" custLinFactNeighborX="-18384" custLinFactNeighborY="100000">
        <dgm:presLayoutVars>
          <dgm:chMax val="0"/>
          <dgm:chPref val="0"/>
          <dgm:bulletEnabled val="1"/>
        </dgm:presLayoutVars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C14CBC93-3B8F-422C-8959-84BABF0F9BF7}" type="pres">
      <dgm:prSet presAssocID="{99B651E3-0D25-4905-828F-D1B2AECFC187}" presName="BalanceSpacing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CEC492D9-E0B7-4BC9-96F5-F5BC5D47DA48}" type="pres">
      <dgm:prSet presAssocID="{99B651E3-0D25-4905-828F-D1B2AECFC187}" presName="BalanceSpacing1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76D712C4-F8C9-48FB-92F0-9D93871DF845}" type="pres">
      <dgm:prSet presAssocID="{7B4399FD-303B-497B-8478-D8095800193B}" presName="Accent1Text" presStyleLbl="node1" presStyleIdx="5" presStyleCnt="6"/>
      <dgm:spPr/>
    </dgm:pt>
  </dgm:ptLst>
  <dgm:cxnLst>
    <dgm:cxn modelId="{DBFDA825-D7E6-4A9A-B608-916984D7CD05}" type="presOf" srcId="{7B4399FD-303B-497B-8478-D8095800193B}" destId="{76D712C4-F8C9-48FB-92F0-9D93871DF845}" srcOrd="0" destOrd="0" presId="urn:microsoft.com/office/officeart/2008/layout/AlternatingHexagons"/>
    <dgm:cxn modelId="{C2C2AE28-3EB5-4818-B302-09099C5B834C}" type="presOf" srcId="{99B651E3-0D25-4905-828F-D1B2AECFC187}" destId="{C702FC0F-F7FF-4452-81A3-C91E95B70E30}" srcOrd="0" destOrd="0" presId="urn:microsoft.com/office/officeart/2008/layout/AlternatingHexagons"/>
    <dgm:cxn modelId="{7E33622F-040E-426E-82C7-8C5A5F950B4E}" type="presOf" srcId="{B606011A-D67D-4B47-A486-26DBC3776E20}" destId="{BCD4B7DA-1C67-411E-8EEB-9D8498E7C896}" srcOrd="0" destOrd="0" presId="urn:microsoft.com/office/officeart/2008/layout/AlternatingHexagons"/>
    <dgm:cxn modelId="{52373932-7CAA-46A0-BEC0-49A84795737B}" type="presOf" srcId="{ECDDBF2B-99A7-4A88-A907-8A094A3DF5C6}" destId="{5CE799CB-72AA-4AA8-BC3F-5C46F82664ED}" srcOrd="0" destOrd="0" presId="urn:microsoft.com/office/officeart/2008/layout/AlternatingHexagons"/>
    <dgm:cxn modelId="{788EBC4A-FBCB-42CB-A32A-24629BABCD74}" type="presOf" srcId="{67C4543D-8601-4667-8571-5E2B89387E6A}" destId="{5D4DEB86-2FBA-4C69-A189-5E5091268FAF}" srcOrd="0" destOrd="0" presId="urn:microsoft.com/office/officeart/2008/layout/AlternatingHexagons"/>
    <dgm:cxn modelId="{18E22B83-0E67-4B4B-960D-7236130DEDBC}" type="presOf" srcId="{EEECA1F4-26ED-474D-AB10-864E6BA04896}" destId="{EE7E6B80-FCCB-4941-B6AB-58F46027BC41}" srcOrd="0" destOrd="0" presId="urn:microsoft.com/office/officeart/2008/layout/AlternatingHexagons"/>
    <dgm:cxn modelId="{4F599E95-D1E7-452A-9249-6163E13306D1}" type="presOf" srcId="{A6C7FB37-A1E1-46AA-B6FF-A4E806509392}" destId="{DBF79052-5F52-489E-A3B8-178F720DB122}" srcOrd="0" destOrd="0" presId="urn:microsoft.com/office/officeart/2008/layout/AlternatingHexagons"/>
    <dgm:cxn modelId="{E5284BA8-7805-4646-9B5E-79657582271C}" srcId="{B606011A-D67D-4B47-A486-26DBC3776E20}" destId="{EEECA1F4-26ED-474D-AB10-864E6BA04896}" srcOrd="1" destOrd="0" parTransId="{38A63F12-289E-4109-9A5B-E8ED61BF230D}" sibTransId="{ECDDBF2B-99A7-4A88-A907-8A094A3DF5C6}"/>
    <dgm:cxn modelId="{BD6372B7-57E3-4FE7-93B7-2DC0772B7BFB}" srcId="{B606011A-D67D-4B47-A486-26DBC3776E20}" destId="{99B651E3-0D25-4905-828F-D1B2AECFC187}" srcOrd="2" destOrd="0" parTransId="{E32D65D7-4CA7-4F15-A900-70E2E673FD39}" sibTransId="{7B4399FD-303B-497B-8478-D8095800193B}"/>
    <dgm:cxn modelId="{5C7E29D5-2B10-4F34-83E5-1A45E4DCEF34}" srcId="{B606011A-D67D-4B47-A486-26DBC3776E20}" destId="{A6C7FB37-A1E1-46AA-B6FF-A4E806509392}" srcOrd="0" destOrd="0" parTransId="{D5001B43-2F7F-48A5-A514-F1366F149F18}" sibTransId="{67C4543D-8601-4667-8571-5E2B89387E6A}"/>
    <dgm:cxn modelId="{C64E6029-06CD-4563-A060-5CCCC9D5150F}" type="presParOf" srcId="{BCD4B7DA-1C67-411E-8EEB-9D8498E7C896}" destId="{88171F86-DCCC-463E-A231-0C47EE6E349E}" srcOrd="0" destOrd="0" presId="urn:microsoft.com/office/officeart/2008/layout/AlternatingHexagons"/>
    <dgm:cxn modelId="{50A4C276-BB3B-4499-9D82-346E4CC35B3C}" type="presParOf" srcId="{88171F86-DCCC-463E-A231-0C47EE6E349E}" destId="{DBF79052-5F52-489E-A3B8-178F720DB122}" srcOrd="0" destOrd="0" presId="urn:microsoft.com/office/officeart/2008/layout/AlternatingHexagons"/>
    <dgm:cxn modelId="{88D83E1A-95A5-4ED8-865C-98ABC2B621DF}" type="presParOf" srcId="{88171F86-DCCC-463E-A231-0C47EE6E349E}" destId="{EC642A6C-6DB7-4925-AB0A-22BCA604EEF8}" srcOrd="1" destOrd="0" presId="urn:microsoft.com/office/officeart/2008/layout/AlternatingHexagons"/>
    <dgm:cxn modelId="{6BAA5A48-9FBC-4315-8F6E-35FA5F376461}" type="presParOf" srcId="{88171F86-DCCC-463E-A231-0C47EE6E349E}" destId="{FB75A25B-499B-41FF-8D0E-E9685245D92B}" srcOrd="2" destOrd="0" presId="urn:microsoft.com/office/officeart/2008/layout/AlternatingHexagons"/>
    <dgm:cxn modelId="{DCCCE33B-971F-4152-8AC6-A1F6982EA21C}" type="presParOf" srcId="{88171F86-DCCC-463E-A231-0C47EE6E349E}" destId="{D6419CDC-4361-4D48-89E4-1D361AC55142}" srcOrd="3" destOrd="0" presId="urn:microsoft.com/office/officeart/2008/layout/AlternatingHexagons"/>
    <dgm:cxn modelId="{300EF652-955A-482C-9E51-9818211C0823}" type="presParOf" srcId="{88171F86-DCCC-463E-A231-0C47EE6E349E}" destId="{5D4DEB86-2FBA-4C69-A189-5E5091268FAF}" srcOrd="4" destOrd="0" presId="urn:microsoft.com/office/officeart/2008/layout/AlternatingHexagons"/>
    <dgm:cxn modelId="{DAC060DF-FA72-46E2-A6A6-B8307F6B5EAD}" type="presParOf" srcId="{BCD4B7DA-1C67-411E-8EEB-9D8498E7C896}" destId="{BAE174B6-E1C4-41B7-8D89-73E3E0003A3B}" srcOrd="1" destOrd="0" presId="urn:microsoft.com/office/officeart/2008/layout/AlternatingHexagons"/>
    <dgm:cxn modelId="{49C77451-2D5E-4C88-9CA6-19B69E6E308F}" type="presParOf" srcId="{BCD4B7DA-1C67-411E-8EEB-9D8498E7C896}" destId="{1C84E105-1BE2-4C1C-9A99-13E747821FCC}" srcOrd="2" destOrd="0" presId="urn:microsoft.com/office/officeart/2008/layout/AlternatingHexagons"/>
    <dgm:cxn modelId="{6AFE4D87-3CC3-48EC-9753-387109CF4D4D}" type="presParOf" srcId="{1C84E105-1BE2-4C1C-9A99-13E747821FCC}" destId="{EE7E6B80-FCCB-4941-B6AB-58F46027BC41}" srcOrd="0" destOrd="0" presId="urn:microsoft.com/office/officeart/2008/layout/AlternatingHexagons"/>
    <dgm:cxn modelId="{D0D2EF8D-6D5A-46A5-8500-61BBD55EE629}" type="presParOf" srcId="{1C84E105-1BE2-4C1C-9A99-13E747821FCC}" destId="{4821F819-4690-4EBC-925A-40D9DDE05BF5}" srcOrd="1" destOrd="0" presId="urn:microsoft.com/office/officeart/2008/layout/AlternatingHexagons"/>
    <dgm:cxn modelId="{B45BD2DC-9C54-4AB6-B477-1C880E582A31}" type="presParOf" srcId="{1C84E105-1BE2-4C1C-9A99-13E747821FCC}" destId="{EC55E486-1117-4B5C-B408-E16E54F88850}" srcOrd="2" destOrd="0" presId="urn:microsoft.com/office/officeart/2008/layout/AlternatingHexagons"/>
    <dgm:cxn modelId="{B221E30B-0F05-47D3-BB77-C44FEF24CB93}" type="presParOf" srcId="{1C84E105-1BE2-4C1C-9A99-13E747821FCC}" destId="{76A6D5D4-50EB-4620-B2CE-AC47E003A49F}" srcOrd="3" destOrd="0" presId="urn:microsoft.com/office/officeart/2008/layout/AlternatingHexagons"/>
    <dgm:cxn modelId="{C047E035-3CEE-4C24-98A7-A507B9B62244}" type="presParOf" srcId="{1C84E105-1BE2-4C1C-9A99-13E747821FCC}" destId="{5CE799CB-72AA-4AA8-BC3F-5C46F82664ED}" srcOrd="4" destOrd="0" presId="urn:microsoft.com/office/officeart/2008/layout/AlternatingHexagons"/>
    <dgm:cxn modelId="{150C87CE-1CAF-41F8-A641-7CE1141CDB12}" type="presParOf" srcId="{BCD4B7DA-1C67-411E-8EEB-9D8498E7C896}" destId="{A96D198C-60A9-4005-B34F-99FDAD7EB87A}" srcOrd="3" destOrd="0" presId="urn:microsoft.com/office/officeart/2008/layout/AlternatingHexagons"/>
    <dgm:cxn modelId="{2C9FE0E5-0922-4C15-B2D0-E466EA6337B5}" type="presParOf" srcId="{BCD4B7DA-1C67-411E-8EEB-9D8498E7C896}" destId="{CEEFD37B-8D31-45DC-A676-B8579DCAC58F}" srcOrd="4" destOrd="0" presId="urn:microsoft.com/office/officeart/2008/layout/AlternatingHexagons"/>
    <dgm:cxn modelId="{366548A7-32B3-4834-A2C0-5B15B2A796D6}" type="presParOf" srcId="{CEEFD37B-8D31-45DC-A676-B8579DCAC58F}" destId="{C702FC0F-F7FF-4452-81A3-C91E95B70E30}" srcOrd="0" destOrd="0" presId="urn:microsoft.com/office/officeart/2008/layout/AlternatingHexagons"/>
    <dgm:cxn modelId="{34BFFBB1-FE04-4835-8D2B-03E3EA042C53}" type="presParOf" srcId="{CEEFD37B-8D31-45DC-A676-B8579DCAC58F}" destId="{6F16A4E6-6663-4748-A9B6-323554E7AB08}" srcOrd="1" destOrd="0" presId="urn:microsoft.com/office/officeart/2008/layout/AlternatingHexagons"/>
    <dgm:cxn modelId="{78BCD335-2B93-48BE-8B3D-155F7A9FE5BB}" type="presParOf" srcId="{CEEFD37B-8D31-45DC-A676-B8579DCAC58F}" destId="{C14CBC93-3B8F-422C-8959-84BABF0F9BF7}" srcOrd="2" destOrd="0" presId="urn:microsoft.com/office/officeart/2008/layout/AlternatingHexagons"/>
    <dgm:cxn modelId="{ECE163A8-3E51-4726-8430-F5327C14AA81}" type="presParOf" srcId="{CEEFD37B-8D31-45DC-A676-B8579DCAC58F}" destId="{CEC492D9-E0B7-4BC9-96F5-F5BC5D47DA48}" srcOrd="3" destOrd="0" presId="urn:microsoft.com/office/officeart/2008/layout/AlternatingHexagons"/>
    <dgm:cxn modelId="{B7B6421A-3679-4EE9-9D4A-59E77BBEB120}" type="presParOf" srcId="{CEEFD37B-8D31-45DC-A676-B8579DCAC58F}" destId="{76D712C4-F8C9-48FB-92F0-9D93871DF84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464588-3888-47CB-9025-6C26194A373D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en-IN"/>
        </a:p>
      </dgm:t>
    </dgm:pt>
    <dgm:pt modelId="{35B408A5-F0F0-4245-A8CC-D05B79FDBEDD}">
      <dgm:prSet phldrT="[Text]" custT="1"/>
      <dgm:spPr>
        <a:solidFill>
          <a:schemeClr val="accent1">
            <a:lumMod val="50000"/>
            <a:alpha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anchor="t"/>
        <a:lstStyle/>
        <a:p>
          <a:pPr>
            <a:spcAft>
              <a:spcPct val="35000"/>
            </a:spcAft>
          </a:pPr>
          <a:r>
            <a:rPr lang="en-IN" sz="1700" b="1" dirty="0">
              <a:solidFill>
                <a:schemeClr val="tx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	Business Strategy</a:t>
          </a:r>
        </a:p>
        <a:p>
          <a:pPr>
            <a:spcAft>
              <a:spcPts val="1200"/>
            </a:spcAft>
          </a:pPr>
          <a:r>
            <a:rPr lang="en-IN" sz="1400" b="0" dirty="0">
              <a:solidFill>
                <a:schemeClr val="bg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	</a:t>
          </a:r>
          <a:r>
            <a:rPr lang="en-IN" sz="14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Focus on core business or therapeutical areas 	</a:t>
          </a:r>
          <a:r>
            <a:rPr lang="en-IN" sz="14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through 	</a:t>
          </a:r>
          <a:r>
            <a:rPr lang="en-IN" sz="1400" b="1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targeted mergers and acquisitions</a:t>
          </a:r>
        </a:p>
        <a:p>
          <a:pPr>
            <a:spcAft>
              <a:spcPts val="1200"/>
            </a:spcAft>
          </a:pPr>
          <a:r>
            <a:rPr lang="en-IN" sz="1400" b="1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	</a:t>
          </a:r>
          <a:r>
            <a:rPr lang="en-IN" sz="1400" b="1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Disposal of non core assets </a:t>
          </a:r>
          <a:r>
            <a:rPr lang="en-IN" sz="14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and accelerate the 	pace of deleveraging</a:t>
          </a:r>
        </a:p>
        <a:p>
          <a:pPr>
            <a:spcAft>
              <a:spcPts val="1200"/>
            </a:spcAft>
          </a:pPr>
          <a:r>
            <a:rPr lang="en-IN" sz="14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	</a:t>
          </a:r>
          <a:r>
            <a:rPr lang="en-IN" sz="1400" b="1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Enhancing</a:t>
          </a:r>
          <a:r>
            <a:rPr lang="en-IN" sz="1400" b="1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IN" sz="1400" b="1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R&amp;D capabilities </a:t>
          </a:r>
          <a:r>
            <a:rPr lang="en-IN" sz="14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primarily through 	</a:t>
          </a:r>
          <a:r>
            <a:rPr lang="en-IN" sz="1400" b="0" dirty="0">
              <a:solidFill>
                <a:schemeClr val="tx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external 	partnerships</a:t>
          </a:r>
          <a:endParaRPr lang="en-IN" sz="1500" b="0" dirty="0">
            <a:solidFill>
              <a:schemeClr val="tx2">
                <a:lumMod val="20000"/>
                <a:lumOff val="8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666038-CF68-4753-B263-D58CA8129645}" type="parTrans" cxnId="{47742CFE-455C-4C70-BD29-911D85D9EEF1}">
      <dgm:prSet/>
      <dgm:spPr/>
      <dgm:t>
        <a:bodyPr/>
        <a:lstStyle/>
        <a:p>
          <a:endParaRPr lang="en-IN"/>
        </a:p>
      </dgm:t>
    </dgm:pt>
    <dgm:pt modelId="{2BF9E272-96A1-4DD7-BFE5-98977B34A710}" type="sibTrans" cxnId="{47742CFE-455C-4C70-BD29-911D85D9EEF1}">
      <dgm:prSet/>
      <dgm:spPr/>
      <dgm:t>
        <a:bodyPr/>
        <a:lstStyle/>
        <a:p>
          <a:endParaRPr lang="en-IN"/>
        </a:p>
      </dgm:t>
    </dgm:pt>
    <dgm:pt modelId="{A6681159-CE82-41C1-9FF0-B1F1E3902079}">
      <dgm:prSet phldrT="[Text]" custT="1"/>
      <dgm:spPr>
        <a:solidFill>
          <a:schemeClr val="accent1">
            <a:lumMod val="50000"/>
            <a:alpha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anchor="t"/>
        <a:lstStyle/>
        <a:p>
          <a:pPr>
            <a:spcAft>
              <a:spcPct val="35000"/>
            </a:spcAft>
          </a:pPr>
          <a:r>
            <a:rPr lang="en-IN" sz="1700" b="1" dirty="0">
              <a:solidFill>
                <a:schemeClr val="tx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	Business Challenges</a:t>
          </a:r>
          <a:r>
            <a:rPr lang="en-IN" sz="17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	</a:t>
          </a:r>
        </a:p>
        <a:p>
          <a:pPr>
            <a:spcAft>
              <a:spcPts val="600"/>
            </a:spcAft>
          </a:pPr>
          <a:r>
            <a:rPr lang="en-IN" sz="14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	</a:t>
          </a:r>
          <a:r>
            <a:rPr lang="en-IN" sz="14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Uncertain </a:t>
          </a:r>
          <a:r>
            <a:rPr lang="en-IN" sz="1400" b="1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R&amp;D outcomes</a:t>
          </a:r>
        </a:p>
        <a:p>
          <a:pPr>
            <a:spcAft>
              <a:spcPts val="600"/>
            </a:spcAft>
          </a:pPr>
          <a:r>
            <a:rPr lang="en-IN" sz="14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	</a:t>
          </a:r>
          <a:r>
            <a:rPr lang="en-IN" sz="1400" b="1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E</a:t>
          </a:r>
          <a:r>
            <a:rPr lang="en-IN" sz="1400" b="1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xpiration of patent</a:t>
          </a:r>
          <a:r>
            <a:rPr lang="en-IN" sz="14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protection in near future</a:t>
          </a:r>
        </a:p>
        <a:p>
          <a:pPr>
            <a:spcAft>
              <a:spcPts val="600"/>
            </a:spcAft>
          </a:pPr>
          <a:r>
            <a:rPr lang="en-IN" sz="14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	P</a:t>
          </a:r>
          <a:r>
            <a:rPr lang="en-US" sz="1400" b="0" dirty="0" err="1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atent</a:t>
          </a:r>
          <a:r>
            <a:rPr lang="en-US" sz="14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infringement by generic manufacturers</a:t>
          </a:r>
          <a:endParaRPr lang="en-IN" sz="1400" b="0" dirty="0">
            <a:solidFill>
              <a:schemeClr val="tx2">
                <a:lumMod val="20000"/>
                <a:lumOff val="80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spcAft>
              <a:spcPts val="600"/>
            </a:spcAft>
          </a:pPr>
          <a:r>
            <a:rPr lang="en-IN" sz="14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	Tightening </a:t>
          </a:r>
          <a:r>
            <a:rPr lang="en-IN" sz="1400" b="1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government regulation </a:t>
          </a:r>
          <a:r>
            <a:rPr lang="en-IN" sz="14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in various countries</a:t>
          </a:r>
        </a:p>
        <a:p>
          <a:pPr>
            <a:spcAft>
              <a:spcPts val="600"/>
            </a:spcAft>
          </a:pPr>
          <a:r>
            <a:rPr lang="en-IN" sz="14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	</a:t>
          </a:r>
          <a:r>
            <a:rPr lang="en-IN" sz="14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F</a:t>
          </a:r>
          <a:r>
            <a:rPr lang="en-IN" sz="14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oreign exchange fluctuations</a:t>
          </a:r>
        </a:p>
        <a:p>
          <a:pPr>
            <a:spcAft>
              <a:spcPts val="600"/>
            </a:spcAft>
          </a:pPr>
          <a:r>
            <a:rPr lang="en-IN" sz="14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 	</a:t>
          </a:r>
          <a:r>
            <a:rPr lang="en-IN" sz="1400" b="1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Brexit</a:t>
          </a:r>
          <a:r>
            <a:rPr lang="en-IN" sz="14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: E</a:t>
          </a:r>
          <a:r>
            <a:rPr lang="en-US" sz="1400" b="0" dirty="0" err="1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xit</a:t>
          </a:r>
          <a:r>
            <a:rPr lang="en-US" sz="14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of the UK from the EU	</a:t>
          </a:r>
          <a:r>
            <a:rPr lang="en-IN" sz="1400" b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	</a:t>
          </a:r>
          <a:r>
            <a:rPr lang="en-IN" sz="1400" b="1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			</a:t>
          </a:r>
          <a:r>
            <a:rPr lang="en-IN" sz="1400" b="1" dirty="0">
              <a:solidFill>
                <a:schemeClr val="tx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		</a:t>
          </a:r>
        </a:p>
      </dgm:t>
    </dgm:pt>
    <dgm:pt modelId="{769CA95F-A7A3-47CD-9378-674DD4897BA9}" type="parTrans" cxnId="{4C2CF55F-FA59-4F9F-8C85-6E1FB05E2F82}">
      <dgm:prSet/>
      <dgm:spPr/>
      <dgm:t>
        <a:bodyPr/>
        <a:lstStyle/>
        <a:p>
          <a:endParaRPr lang="en-IN"/>
        </a:p>
      </dgm:t>
    </dgm:pt>
    <dgm:pt modelId="{855E13DB-34B6-4C87-9AC3-BF02C60210C6}" type="sibTrans" cxnId="{4C2CF55F-FA59-4F9F-8C85-6E1FB05E2F82}">
      <dgm:prSet/>
      <dgm:spPr/>
      <dgm:t>
        <a:bodyPr/>
        <a:lstStyle/>
        <a:p>
          <a:endParaRPr lang="en-IN"/>
        </a:p>
      </dgm:t>
    </dgm:pt>
    <dgm:pt modelId="{85581BC3-8E47-42CB-9CC5-8170564D987B}" type="pres">
      <dgm:prSet presAssocID="{AE464588-3888-47CB-9025-6C26194A373D}" presName="Name0" presStyleCnt="0">
        <dgm:presLayoutVars>
          <dgm:dir/>
          <dgm:resizeHandles val="exact"/>
        </dgm:presLayoutVars>
      </dgm:prSet>
      <dgm:spPr/>
    </dgm:pt>
    <dgm:pt modelId="{4076AA80-C6C1-4D68-A06D-8464BA84B7AB}" type="pres">
      <dgm:prSet presAssocID="{35B408A5-F0F0-4245-A8CC-D05B79FDBEDD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B6F146FE-2A83-4C0C-AF49-65691B16BEC4}" type="pres">
      <dgm:prSet presAssocID="{35B408A5-F0F0-4245-A8CC-D05B79FDBEDD}" presName="rect1" presStyleLbl="trAlignAcc1" presStyleIdx="0" presStyleCnt="2" custScaleX="119324" custScaleY="120982">
        <dgm:presLayoutVars>
          <dgm:bulletEnabled val="1"/>
        </dgm:presLayoutVars>
      </dgm:prSet>
      <dgm:spPr/>
    </dgm:pt>
    <dgm:pt modelId="{AB98D4E7-E291-473F-BBE8-F20AC191C934}" type="pres">
      <dgm:prSet presAssocID="{35B408A5-F0F0-4245-A8CC-D05B79FDBEDD}" presName="rect2" presStyleLbl="fgImgPlace1" presStyleIdx="0" presStyleCnt="2" custLinFactNeighborX="-9715" custLinFactNeighborY="9140"/>
      <dgm:spPr>
        <a:blipFill>
          <a:blip xmlns:r="http://schemas.openxmlformats.org/officeDocument/2006/relationships" r:embed="rId1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 l="-25000" r="-25000"/>
          </a:stretch>
        </a:blipFill>
        <a:ln>
          <a:solidFill>
            <a:schemeClr val="accent1">
              <a:hueOff val="0"/>
              <a:satOff val="0"/>
              <a:lumOff val="0"/>
            </a:schemeClr>
          </a:solidFill>
        </a:ln>
        <a:effectLst>
          <a:outerShdw blurRad="44450" dist="27940" dir="5400000" algn="ctr" rotWithShape="0">
            <a:schemeClr val="accent6">
              <a:alpha val="32000"/>
            </a:scheme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89AFEB2C-20EA-4302-830E-CB65EFB31C38}" type="pres">
      <dgm:prSet presAssocID="{2BF9E272-96A1-4DD7-BFE5-98977B34A710}" presName="sibTrans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82A52C25-C767-4D59-8107-CA915C41F1B4}" type="pres">
      <dgm:prSet presAssocID="{A6681159-CE82-41C1-9FF0-B1F1E3902079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F33EDF1C-1C9B-46C9-A815-FF7DB12E986A}" type="pres">
      <dgm:prSet presAssocID="{A6681159-CE82-41C1-9FF0-B1F1E3902079}" presName="rect1" presStyleLbl="trAlignAcc1" presStyleIdx="1" presStyleCnt="2" custScaleX="120664" custScaleY="116946" custLinFactNeighborY="-7529">
        <dgm:presLayoutVars>
          <dgm:bulletEnabled val="1"/>
        </dgm:presLayoutVars>
      </dgm:prSet>
      <dgm:spPr/>
    </dgm:pt>
    <dgm:pt modelId="{E253B0C2-4141-46EC-B421-F0E62F5689A4}" type="pres">
      <dgm:prSet presAssocID="{A6681159-CE82-41C1-9FF0-B1F1E3902079}" presName="rect2" presStyleLbl="fgImgPlace1" presStyleIdx="1" presStyleCnt="2" custLinFactNeighborX="-14815" custLinFactNeighborY="4725"/>
      <dgm:spPr>
        <a:blipFill>
          <a:blip xmlns:r="http://schemas.openxmlformats.org/officeDocument/2006/relationships"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  <a:ln>
          <a:solidFill>
            <a:schemeClr val="accent1">
              <a:hueOff val="0"/>
              <a:satOff val="0"/>
              <a:lumOff val="0"/>
            </a:schemeClr>
          </a:solidFill>
        </a:ln>
        <a:effectLst>
          <a:outerShdw blurRad="44450" dist="27940" dir="5400000" algn="ctr" rotWithShape="0">
            <a:schemeClr val="accent6">
              <a:lumMod val="40000"/>
              <a:lumOff val="60000"/>
              <a:alpha val="32000"/>
            </a:scheme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extLst>
        <a:ext uri="{E40237B7-FDA0-4F09-8148-C483321AD2D9}">
          <dgm14:cNvPr xmlns:dgm14="http://schemas.microsoft.com/office/drawing/2010/diagram" id="0" name="" descr="Puzzle"/>
        </a:ext>
      </dgm:extLst>
    </dgm:pt>
  </dgm:ptLst>
  <dgm:cxnLst>
    <dgm:cxn modelId="{BC4CF43D-79A0-4B0D-9F35-852EBA2AB89D}" type="presOf" srcId="{35B408A5-F0F0-4245-A8CC-D05B79FDBEDD}" destId="{B6F146FE-2A83-4C0C-AF49-65691B16BEC4}" srcOrd="0" destOrd="0" presId="urn:microsoft.com/office/officeart/2008/layout/PictureStrips"/>
    <dgm:cxn modelId="{4C2CF55F-FA59-4F9F-8C85-6E1FB05E2F82}" srcId="{AE464588-3888-47CB-9025-6C26194A373D}" destId="{A6681159-CE82-41C1-9FF0-B1F1E3902079}" srcOrd="1" destOrd="0" parTransId="{769CA95F-A7A3-47CD-9378-674DD4897BA9}" sibTransId="{855E13DB-34B6-4C87-9AC3-BF02C60210C6}"/>
    <dgm:cxn modelId="{A32FD2C0-423C-4317-BC25-0E3CCAE05A04}" type="presOf" srcId="{AE464588-3888-47CB-9025-6C26194A373D}" destId="{85581BC3-8E47-42CB-9CC5-8170564D987B}" srcOrd="0" destOrd="0" presId="urn:microsoft.com/office/officeart/2008/layout/PictureStrips"/>
    <dgm:cxn modelId="{47742CFE-455C-4C70-BD29-911D85D9EEF1}" srcId="{AE464588-3888-47CB-9025-6C26194A373D}" destId="{35B408A5-F0F0-4245-A8CC-D05B79FDBEDD}" srcOrd="0" destOrd="0" parTransId="{02666038-CF68-4753-B263-D58CA8129645}" sibTransId="{2BF9E272-96A1-4DD7-BFE5-98977B34A710}"/>
    <dgm:cxn modelId="{A1B679FF-B9A7-4A21-B542-E1683FD31DB3}" type="presOf" srcId="{A6681159-CE82-41C1-9FF0-B1F1E3902079}" destId="{F33EDF1C-1C9B-46C9-A815-FF7DB12E986A}" srcOrd="0" destOrd="0" presId="urn:microsoft.com/office/officeart/2008/layout/PictureStrips"/>
    <dgm:cxn modelId="{BAA54F19-F1BF-4616-843C-D958AB389F26}" type="presParOf" srcId="{85581BC3-8E47-42CB-9CC5-8170564D987B}" destId="{4076AA80-C6C1-4D68-A06D-8464BA84B7AB}" srcOrd="0" destOrd="0" presId="urn:microsoft.com/office/officeart/2008/layout/PictureStrips"/>
    <dgm:cxn modelId="{831F3B07-40DC-4AA2-A9B6-AFB3D5EECBC4}" type="presParOf" srcId="{4076AA80-C6C1-4D68-A06D-8464BA84B7AB}" destId="{B6F146FE-2A83-4C0C-AF49-65691B16BEC4}" srcOrd="0" destOrd="0" presId="urn:microsoft.com/office/officeart/2008/layout/PictureStrips"/>
    <dgm:cxn modelId="{78066661-D2F2-4413-AFE4-BEC9DA90668A}" type="presParOf" srcId="{4076AA80-C6C1-4D68-A06D-8464BA84B7AB}" destId="{AB98D4E7-E291-473F-BBE8-F20AC191C934}" srcOrd="1" destOrd="0" presId="urn:microsoft.com/office/officeart/2008/layout/PictureStrips"/>
    <dgm:cxn modelId="{D86A6C44-1140-44A1-97DD-27A233612CD9}" type="presParOf" srcId="{85581BC3-8E47-42CB-9CC5-8170564D987B}" destId="{89AFEB2C-20EA-4302-830E-CB65EFB31C38}" srcOrd="1" destOrd="0" presId="urn:microsoft.com/office/officeart/2008/layout/PictureStrips"/>
    <dgm:cxn modelId="{172B9BD6-50D0-417C-84E9-807F96CB4C70}" type="presParOf" srcId="{85581BC3-8E47-42CB-9CC5-8170564D987B}" destId="{82A52C25-C767-4D59-8107-CA915C41F1B4}" srcOrd="2" destOrd="0" presId="urn:microsoft.com/office/officeart/2008/layout/PictureStrips"/>
    <dgm:cxn modelId="{D1FF5C49-2706-4D1F-8B84-EAD4920C5120}" type="presParOf" srcId="{82A52C25-C767-4D59-8107-CA915C41F1B4}" destId="{F33EDF1C-1C9B-46C9-A815-FF7DB12E986A}" srcOrd="0" destOrd="0" presId="urn:microsoft.com/office/officeart/2008/layout/PictureStrips"/>
    <dgm:cxn modelId="{FB22A367-98E7-4FFE-AB5A-44B6CE9EB729}" type="presParOf" srcId="{82A52C25-C767-4D59-8107-CA915C41F1B4}" destId="{E253B0C2-4141-46EC-B421-F0E62F5689A4}" srcOrd="1" destOrd="0" presId="urn:microsoft.com/office/officeart/2008/layout/PictureStrips"/>
  </dgm:cxnLst>
  <dgm:bg>
    <a:solidFill>
      <a:schemeClr val="accent1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C6AFD1-76E4-48F6-9743-75514AE1E10F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E86F475D-6D48-4BB4-B68B-700B5092DCC1}">
      <dgm:prSet phldrT="[Text]" custT="1"/>
      <dgm:spPr>
        <a:solidFill>
          <a:schemeClr val="accent1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 anchor="t"/>
        <a:lstStyle/>
        <a:p>
          <a:pPr>
            <a:spcBef>
              <a:spcPts val="600"/>
            </a:spcBef>
          </a:pPr>
          <a:r>
            <a:rPr lang="en-IN" sz="1500" b="1" dirty="0">
              <a:solidFill>
                <a:schemeClr val="accent6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Medical Professionals and Patients</a:t>
          </a:r>
        </a:p>
        <a:p>
          <a:pPr>
            <a:spcBef>
              <a:spcPts val="600"/>
            </a:spcBef>
          </a:pPr>
          <a:r>
            <a:rPr lang="en-IN" sz="13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Takeda provides high-quality pharmaceutical information services to the medical professionals which enable Takeda to develop products at faster pace.</a:t>
          </a:r>
        </a:p>
        <a:p>
          <a:pPr>
            <a:spcBef>
              <a:spcPts val="600"/>
            </a:spcBef>
          </a:pPr>
          <a:r>
            <a:rPr lang="en-IN" sz="13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It also helps Takeda to understand patient’s need through patient support groups</a:t>
          </a:r>
        </a:p>
      </dgm:t>
    </dgm:pt>
    <dgm:pt modelId="{8963BEEF-B71D-443B-8572-3B6B5B561074}" type="parTrans" cxnId="{1185ECBB-2E00-4914-BD72-6D7AFD172B10}">
      <dgm:prSet/>
      <dgm:spPr/>
      <dgm:t>
        <a:bodyPr/>
        <a:lstStyle/>
        <a:p>
          <a:endParaRPr lang="en-IN"/>
        </a:p>
      </dgm:t>
    </dgm:pt>
    <dgm:pt modelId="{A73D8868-7C46-45EB-ABDB-C51B213CCD95}" type="sibTrans" cxnId="{1185ECBB-2E00-4914-BD72-6D7AFD172B10}">
      <dgm:prSet/>
      <dgm:spPr/>
      <dgm:t>
        <a:bodyPr/>
        <a:lstStyle/>
        <a:p>
          <a:endParaRPr lang="en-IN"/>
        </a:p>
      </dgm:t>
    </dgm:pt>
    <dgm:pt modelId="{747BA402-B2C8-48B6-896C-C4ECC64096BA}">
      <dgm:prSet phldrT="[Text]" custT="1"/>
      <dgm:spPr>
        <a:solidFill>
          <a:schemeClr val="accent1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>
            <a:spcAft>
              <a:spcPct val="35000"/>
            </a:spcAft>
            <a:buNone/>
          </a:pPr>
          <a:r>
            <a:rPr lang="en-IN" sz="1500" b="1" dirty="0">
              <a:solidFill>
                <a:schemeClr val="accent6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Shareholders and Investors</a:t>
          </a:r>
        </a:p>
      </dgm:t>
    </dgm:pt>
    <dgm:pt modelId="{AE869502-BD10-4CF9-ADBC-3477901B6E86}" type="parTrans" cxnId="{F9FF1BF5-D0CE-4B34-B762-A3481C44B981}">
      <dgm:prSet/>
      <dgm:spPr/>
      <dgm:t>
        <a:bodyPr/>
        <a:lstStyle/>
        <a:p>
          <a:endParaRPr lang="en-IN"/>
        </a:p>
      </dgm:t>
    </dgm:pt>
    <dgm:pt modelId="{AB9AA9BB-D66E-427B-A0BE-9301B5997FF4}" type="sibTrans" cxnId="{F9FF1BF5-D0CE-4B34-B762-A3481C44B981}">
      <dgm:prSet/>
      <dgm:spPr/>
      <dgm:t>
        <a:bodyPr/>
        <a:lstStyle/>
        <a:p>
          <a:endParaRPr lang="en-IN"/>
        </a:p>
      </dgm:t>
    </dgm:pt>
    <dgm:pt modelId="{D652F1C3-9589-471D-91D9-50C67C11C24A}">
      <dgm:prSet phldrT="[Text]" custT="1"/>
      <dgm:spPr>
        <a:solidFill>
          <a:schemeClr val="accent1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>
            <a:spcAft>
              <a:spcPct val="15000"/>
            </a:spcAft>
            <a:buNone/>
          </a:pPr>
          <a:r>
            <a:rPr lang="en-IN" sz="13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Takeda </a:t>
          </a:r>
          <a:r>
            <a:rPr lang="en-US" sz="13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fulfills its economic responsibilities by</a:t>
          </a:r>
          <a:endParaRPr lang="en-IN" sz="130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520A2D-C043-4B02-A14C-8622701FA269}" type="parTrans" cxnId="{48D2AAE8-B4CB-4848-8F2B-685A5D162751}">
      <dgm:prSet/>
      <dgm:spPr/>
      <dgm:t>
        <a:bodyPr/>
        <a:lstStyle/>
        <a:p>
          <a:endParaRPr lang="en-IN"/>
        </a:p>
      </dgm:t>
    </dgm:pt>
    <dgm:pt modelId="{A668925B-CD1F-4390-9F84-BEFB72433F3A}" type="sibTrans" cxnId="{48D2AAE8-B4CB-4848-8F2B-685A5D162751}">
      <dgm:prSet/>
      <dgm:spPr/>
      <dgm:t>
        <a:bodyPr/>
        <a:lstStyle/>
        <a:p>
          <a:endParaRPr lang="en-IN"/>
        </a:p>
      </dgm:t>
    </dgm:pt>
    <dgm:pt modelId="{1645702B-712B-4761-A6C5-40C417ED38C2}">
      <dgm:prSet phldrT="[Text]" custT="1"/>
      <dgm:spPr>
        <a:solidFill>
          <a:schemeClr val="accent1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 anchor="t"/>
        <a:lstStyle/>
        <a:p>
          <a:r>
            <a:rPr lang="en-IN" sz="1500" b="1" dirty="0">
              <a:solidFill>
                <a:schemeClr val="accent6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Society</a:t>
          </a:r>
        </a:p>
        <a:p>
          <a:r>
            <a:rPr lang="en-US" sz="1300" b="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Takeda constantly considers and respond to the challenges in global society by maintaining relationship with public organizations, economic organizations and pharmaceutical manufacturer’s associations across the world.  </a:t>
          </a:r>
          <a:endParaRPr lang="en-IN" sz="1300" b="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D95D7B-960D-4DD9-A941-9CFF9B67DDC2}" type="parTrans" cxnId="{7381E88B-524E-48DA-AA76-E82FB44495E2}">
      <dgm:prSet/>
      <dgm:spPr/>
      <dgm:t>
        <a:bodyPr/>
        <a:lstStyle/>
        <a:p>
          <a:endParaRPr lang="en-IN"/>
        </a:p>
      </dgm:t>
    </dgm:pt>
    <dgm:pt modelId="{522C398F-976F-4521-A0FF-1CC14BCFD12B}" type="sibTrans" cxnId="{7381E88B-524E-48DA-AA76-E82FB44495E2}">
      <dgm:prSet/>
      <dgm:spPr/>
      <dgm:t>
        <a:bodyPr/>
        <a:lstStyle/>
        <a:p>
          <a:endParaRPr lang="en-IN"/>
        </a:p>
      </dgm:t>
    </dgm:pt>
    <dgm:pt modelId="{D091A8D7-AC28-45A6-BFFB-4ACA0E6BE490}">
      <dgm:prSet phldrT="[Text]" custT="1"/>
      <dgm:spPr>
        <a:solidFill>
          <a:schemeClr val="accent1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>
            <a:spcAft>
              <a:spcPts val="600"/>
            </a:spcAft>
            <a:buNone/>
          </a:pPr>
          <a:r>
            <a:rPr lang="en-US" sz="13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pursuing sustainable growth</a:t>
          </a:r>
          <a:endParaRPr lang="en-IN" sz="130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CC32DD-0F7E-46C7-9333-4517B5CDE769}" type="parTrans" cxnId="{0B0F7AEF-58E3-464D-BE79-C8394402FEE1}">
      <dgm:prSet/>
      <dgm:spPr/>
      <dgm:t>
        <a:bodyPr/>
        <a:lstStyle/>
        <a:p>
          <a:endParaRPr lang="en-IN"/>
        </a:p>
      </dgm:t>
    </dgm:pt>
    <dgm:pt modelId="{3FFB8EC6-2DBC-40FB-8A8B-D70826504616}" type="sibTrans" cxnId="{0B0F7AEF-58E3-464D-BE79-C8394402FEE1}">
      <dgm:prSet/>
      <dgm:spPr/>
      <dgm:t>
        <a:bodyPr/>
        <a:lstStyle/>
        <a:p>
          <a:endParaRPr lang="en-IN"/>
        </a:p>
      </dgm:t>
    </dgm:pt>
    <dgm:pt modelId="{B45CBA42-F51D-4045-BD53-7A9AB859F0C5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pPr>
            <a:spcAft>
              <a:spcPct val="15000"/>
            </a:spcAft>
            <a:buNone/>
          </a:pPr>
          <a:r>
            <a:rPr lang="en-IN" sz="13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report and website.</a:t>
          </a:r>
        </a:p>
      </dgm:t>
    </dgm:pt>
    <dgm:pt modelId="{38B40CC4-30D1-4754-9FDA-64209401AB94}" type="parTrans" cxnId="{C017B8C2-E79E-4988-B21C-86DC330B7C94}">
      <dgm:prSet/>
      <dgm:spPr/>
      <dgm:t>
        <a:bodyPr/>
        <a:lstStyle/>
        <a:p>
          <a:endParaRPr lang="en-IN"/>
        </a:p>
      </dgm:t>
    </dgm:pt>
    <dgm:pt modelId="{4C8090C5-9ED8-4989-81A7-8FA99FA18D3D}" type="sibTrans" cxnId="{C017B8C2-E79E-4988-B21C-86DC330B7C94}">
      <dgm:prSet/>
      <dgm:spPr/>
      <dgm:t>
        <a:bodyPr/>
        <a:lstStyle/>
        <a:p>
          <a:endParaRPr lang="en-IN"/>
        </a:p>
      </dgm:t>
    </dgm:pt>
    <dgm:pt modelId="{77C06322-4801-4AED-87F5-AA51E00E0507}">
      <dgm:prSet phldrT="[Text]" custT="1"/>
      <dgm:spPr>
        <a:solidFill>
          <a:schemeClr val="accent1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>
            <a:spcAft>
              <a:spcPct val="15000"/>
            </a:spcAft>
            <a:buNone/>
          </a:pPr>
          <a:r>
            <a:rPr lang="en-IN" sz="13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Takeda Continues to </a:t>
          </a:r>
          <a:r>
            <a:rPr lang="en-US" sz="13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disclose information in a timely</a:t>
          </a:r>
          <a:endParaRPr lang="en-IN" sz="130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FC288A-6BF9-47D1-89EC-194D13ADD5CB}" type="parTrans" cxnId="{073CDE05-ADA4-4449-8FB2-F9661EA8C17D}">
      <dgm:prSet/>
      <dgm:spPr/>
      <dgm:t>
        <a:bodyPr/>
        <a:lstStyle/>
        <a:p>
          <a:endParaRPr lang="en-IN"/>
        </a:p>
      </dgm:t>
    </dgm:pt>
    <dgm:pt modelId="{FC021FF4-D50A-40C5-9370-1FFDBA47B953}" type="sibTrans" cxnId="{073CDE05-ADA4-4449-8FB2-F9661EA8C17D}">
      <dgm:prSet/>
      <dgm:spPr/>
      <dgm:t>
        <a:bodyPr/>
        <a:lstStyle/>
        <a:p>
          <a:endParaRPr lang="en-IN"/>
        </a:p>
      </dgm:t>
    </dgm:pt>
    <dgm:pt modelId="{89FEC247-21DC-4C28-BDF8-59963E4BEB65}">
      <dgm:prSet phldrT="[Text]" custT="1"/>
      <dgm:spPr>
        <a:solidFill>
          <a:schemeClr val="accent1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>
            <a:spcAft>
              <a:spcPct val="15000"/>
            </a:spcAft>
            <a:buNone/>
          </a:pPr>
          <a:r>
            <a:rPr lang="en-US" sz="13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and appropriate manner through its annual</a:t>
          </a:r>
          <a:endParaRPr lang="en-IN" sz="130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77F921-5D39-4FDD-85CC-12F60F289C71}" type="parTrans" cxnId="{A8DEF140-98D0-4559-8711-D032715E737A}">
      <dgm:prSet/>
      <dgm:spPr/>
      <dgm:t>
        <a:bodyPr/>
        <a:lstStyle/>
        <a:p>
          <a:endParaRPr lang="en-IN"/>
        </a:p>
      </dgm:t>
    </dgm:pt>
    <dgm:pt modelId="{00C1C6E6-91F7-4263-A9B0-52F9FE9E534B}" type="sibTrans" cxnId="{A8DEF140-98D0-4559-8711-D032715E737A}">
      <dgm:prSet/>
      <dgm:spPr/>
      <dgm:t>
        <a:bodyPr/>
        <a:lstStyle/>
        <a:p>
          <a:endParaRPr lang="en-IN"/>
        </a:p>
      </dgm:t>
    </dgm:pt>
    <dgm:pt modelId="{C65D5E06-C9D8-45F6-B0AD-5166A534D8F6}" type="pres">
      <dgm:prSet presAssocID="{D1C6AFD1-76E4-48F6-9743-75514AE1E10F}" presName="linear" presStyleCnt="0">
        <dgm:presLayoutVars>
          <dgm:dir/>
          <dgm:resizeHandles val="exact"/>
        </dgm:presLayoutVars>
      </dgm:prSet>
      <dgm:spPr/>
    </dgm:pt>
    <dgm:pt modelId="{92BC9F36-8966-4BEE-9BC4-C7E15511E777}" type="pres">
      <dgm:prSet presAssocID="{E86F475D-6D48-4BB4-B68B-700B5092DCC1}" presName="comp" presStyleCnt="0"/>
      <dgm:spPr/>
    </dgm:pt>
    <dgm:pt modelId="{D5786610-D180-4B71-A06B-53540D00994C}" type="pres">
      <dgm:prSet presAssocID="{E86F475D-6D48-4BB4-B68B-700B5092DCC1}" presName="box" presStyleLbl="node1" presStyleIdx="0" presStyleCnt="3"/>
      <dgm:spPr/>
    </dgm:pt>
    <dgm:pt modelId="{A2EFA8AD-B0A9-488F-BA1A-7EA7BD725E91}" type="pres">
      <dgm:prSet presAssocID="{E86F475D-6D48-4BB4-B68B-700B5092DCC1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3000" r="-3000"/>
          </a:stretch>
        </a:blipFill>
      </dgm:spPr>
      <dgm:extLst>
        <a:ext uri="{E40237B7-FDA0-4F09-8148-C483321AD2D9}">
          <dgm14:cNvPr xmlns:dgm14="http://schemas.microsoft.com/office/drawing/2010/diagram" id="0" name="" descr="First aid kit"/>
        </a:ext>
      </dgm:extLst>
    </dgm:pt>
    <dgm:pt modelId="{EA5E5EB3-272E-4604-896D-E390563BD207}" type="pres">
      <dgm:prSet presAssocID="{E86F475D-6D48-4BB4-B68B-700B5092DCC1}" presName="text" presStyleLbl="node1" presStyleIdx="0" presStyleCnt="3">
        <dgm:presLayoutVars>
          <dgm:bulletEnabled val="1"/>
        </dgm:presLayoutVars>
      </dgm:prSet>
      <dgm:spPr/>
    </dgm:pt>
    <dgm:pt modelId="{4FB97E37-E159-4B90-8E51-43F1B1FA01C1}" type="pres">
      <dgm:prSet presAssocID="{A73D8868-7C46-45EB-ABDB-C51B213CCD95}" presName="spacer" presStyleCnt="0"/>
      <dgm:spPr/>
    </dgm:pt>
    <dgm:pt modelId="{841651AD-DD3B-47F4-B1FB-B577BC602CB2}" type="pres">
      <dgm:prSet presAssocID="{747BA402-B2C8-48B6-896C-C4ECC64096BA}" presName="comp" presStyleCnt="0"/>
      <dgm:spPr/>
    </dgm:pt>
    <dgm:pt modelId="{0FF44767-4EBF-4062-AAAA-FD490B5636C1}" type="pres">
      <dgm:prSet presAssocID="{747BA402-B2C8-48B6-896C-C4ECC64096BA}" presName="box" presStyleLbl="node1" presStyleIdx="1" presStyleCnt="3"/>
      <dgm:spPr/>
    </dgm:pt>
    <dgm:pt modelId="{A7C728F8-8534-4433-AE1F-946B11BD5AF1}" type="pres">
      <dgm:prSet presAssocID="{747BA402-B2C8-48B6-896C-C4ECC64096BA}" presName="img" presStyleLbl="fgImgPlac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3000" r="-3000"/>
          </a:stretch>
        </a:blipFill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29E362CA-8D04-4ABA-A933-1B4F5A76B41E}" type="pres">
      <dgm:prSet presAssocID="{747BA402-B2C8-48B6-896C-C4ECC64096BA}" presName="text" presStyleLbl="node1" presStyleIdx="1" presStyleCnt="3">
        <dgm:presLayoutVars>
          <dgm:bulletEnabled val="1"/>
        </dgm:presLayoutVars>
      </dgm:prSet>
      <dgm:spPr/>
    </dgm:pt>
    <dgm:pt modelId="{C4C01BD5-BAD2-4131-AA2E-402823E7AECC}" type="pres">
      <dgm:prSet presAssocID="{AB9AA9BB-D66E-427B-A0BE-9301B5997FF4}" presName="spacer" presStyleCnt="0"/>
      <dgm:spPr/>
    </dgm:pt>
    <dgm:pt modelId="{859D95AF-C906-4CB5-AB76-E727F0AA093E}" type="pres">
      <dgm:prSet presAssocID="{1645702B-712B-4761-A6C5-40C417ED38C2}" presName="comp" presStyleCnt="0"/>
      <dgm:spPr/>
    </dgm:pt>
    <dgm:pt modelId="{B325AC3E-399A-4B8E-AF6E-93BEDB9F30DD}" type="pres">
      <dgm:prSet presAssocID="{1645702B-712B-4761-A6C5-40C417ED38C2}" presName="box" presStyleLbl="node1" presStyleIdx="2" presStyleCnt="3"/>
      <dgm:spPr/>
    </dgm:pt>
    <dgm:pt modelId="{6807FCE2-A351-4038-B286-D835B43779FF}" type="pres">
      <dgm:prSet presAssocID="{1645702B-712B-4761-A6C5-40C417ED38C2}" presName="img" presStyleLbl="fgImgPlac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3000" r="-3000"/>
          </a:stretch>
        </a:blipFill>
      </dgm:spPr>
      <dgm:extLst>
        <a:ext uri="{E40237B7-FDA0-4F09-8148-C483321AD2D9}">
          <dgm14:cNvPr xmlns:dgm14="http://schemas.microsoft.com/office/drawing/2010/diagram" id="0" name="" descr="Universal Access"/>
        </a:ext>
      </dgm:extLst>
    </dgm:pt>
    <dgm:pt modelId="{27424A0D-D89B-42A6-8233-4F959D5ACA47}" type="pres">
      <dgm:prSet presAssocID="{1645702B-712B-4761-A6C5-40C417ED38C2}" presName="text" presStyleLbl="node1" presStyleIdx="2" presStyleCnt="3">
        <dgm:presLayoutVars>
          <dgm:bulletEnabled val="1"/>
        </dgm:presLayoutVars>
      </dgm:prSet>
      <dgm:spPr/>
    </dgm:pt>
  </dgm:ptLst>
  <dgm:cxnLst>
    <dgm:cxn modelId="{42E68204-778A-4E13-8EF2-89DADD5E4D64}" type="presOf" srcId="{E86F475D-6D48-4BB4-B68B-700B5092DCC1}" destId="{D5786610-D180-4B71-A06B-53540D00994C}" srcOrd="0" destOrd="0" presId="urn:microsoft.com/office/officeart/2005/8/layout/vList4"/>
    <dgm:cxn modelId="{073CDE05-ADA4-4449-8FB2-F9661EA8C17D}" srcId="{747BA402-B2C8-48B6-896C-C4ECC64096BA}" destId="{77C06322-4801-4AED-87F5-AA51E00E0507}" srcOrd="2" destOrd="0" parTransId="{2DFC288A-6BF9-47D1-89EC-194D13ADD5CB}" sibTransId="{FC021FF4-D50A-40C5-9370-1FFDBA47B953}"/>
    <dgm:cxn modelId="{CC56770A-54CF-4B08-85D6-9154037F66B2}" type="presOf" srcId="{1645702B-712B-4761-A6C5-40C417ED38C2}" destId="{B325AC3E-399A-4B8E-AF6E-93BEDB9F30DD}" srcOrd="0" destOrd="0" presId="urn:microsoft.com/office/officeart/2005/8/layout/vList4"/>
    <dgm:cxn modelId="{A294EA1A-2230-4613-84CD-27083748247D}" type="presOf" srcId="{D652F1C3-9589-471D-91D9-50C67C11C24A}" destId="{29E362CA-8D04-4ABA-A933-1B4F5A76B41E}" srcOrd="1" destOrd="1" presId="urn:microsoft.com/office/officeart/2005/8/layout/vList4"/>
    <dgm:cxn modelId="{0626DE1F-F5DA-4B13-85EE-AA1A9FC12217}" type="presOf" srcId="{B45CBA42-F51D-4045-BD53-7A9AB859F0C5}" destId="{0FF44767-4EBF-4062-AAAA-FD490B5636C1}" srcOrd="0" destOrd="5" presId="urn:microsoft.com/office/officeart/2005/8/layout/vList4"/>
    <dgm:cxn modelId="{5B5D0E31-0DA5-440B-84BB-7EDF54218C03}" type="presOf" srcId="{747BA402-B2C8-48B6-896C-C4ECC64096BA}" destId="{29E362CA-8D04-4ABA-A933-1B4F5A76B41E}" srcOrd="1" destOrd="0" presId="urn:microsoft.com/office/officeart/2005/8/layout/vList4"/>
    <dgm:cxn modelId="{362EDA33-E824-44E0-A41F-AC48467FB531}" type="presOf" srcId="{747BA402-B2C8-48B6-896C-C4ECC64096BA}" destId="{0FF44767-4EBF-4062-AAAA-FD490B5636C1}" srcOrd="0" destOrd="0" presId="urn:microsoft.com/office/officeart/2005/8/layout/vList4"/>
    <dgm:cxn modelId="{A8DEF140-98D0-4559-8711-D032715E737A}" srcId="{747BA402-B2C8-48B6-896C-C4ECC64096BA}" destId="{89FEC247-21DC-4C28-BDF8-59963E4BEB65}" srcOrd="3" destOrd="0" parTransId="{1077F921-5D39-4FDD-85CC-12F60F289C71}" sibTransId="{00C1C6E6-91F7-4263-A9B0-52F9FE9E534B}"/>
    <dgm:cxn modelId="{1F8AE75D-8C58-48A9-958D-77AB091A590F}" type="presOf" srcId="{77C06322-4801-4AED-87F5-AA51E00E0507}" destId="{29E362CA-8D04-4ABA-A933-1B4F5A76B41E}" srcOrd="1" destOrd="3" presId="urn:microsoft.com/office/officeart/2005/8/layout/vList4"/>
    <dgm:cxn modelId="{1ED50D63-F6FD-4643-BCA2-A19608DACF7F}" type="presOf" srcId="{E86F475D-6D48-4BB4-B68B-700B5092DCC1}" destId="{EA5E5EB3-272E-4604-896D-E390563BD207}" srcOrd="1" destOrd="0" presId="urn:microsoft.com/office/officeart/2005/8/layout/vList4"/>
    <dgm:cxn modelId="{69656C66-FB96-4163-8E5A-34244DBDF3CA}" type="presOf" srcId="{D091A8D7-AC28-45A6-BFFB-4ACA0E6BE490}" destId="{0FF44767-4EBF-4062-AAAA-FD490B5636C1}" srcOrd="0" destOrd="2" presId="urn:microsoft.com/office/officeart/2005/8/layout/vList4"/>
    <dgm:cxn modelId="{7F2FD669-10CB-4004-8A71-70C56854B720}" type="presOf" srcId="{D652F1C3-9589-471D-91D9-50C67C11C24A}" destId="{0FF44767-4EBF-4062-AAAA-FD490B5636C1}" srcOrd="0" destOrd="1" presId="urn:microsoft.com/office/officeart/2005/8/layout/vList4"/>
    <dgm:cxn modelId="{5E149D6D-5FBF-4F0E-955D-9848FA7BF28E}" type="presOf" srcId="{77C06322-4801-4AED-87F5-AA51E00E0507}" destId="{0FF44767-4EBF-4062-AAAA-FD490B5636C1}" srcOrd="0" destOrd="3" presId="urn:microsoft.com/office/officeart/2005/8/layout/vList4"/>
    <dgm:cxn modelId="{7381E88B-524E-48DA-AA76-E82FB44495E2}" srcId="{D1C6AFD1-76E4-48F6-9743-75514AE1E10F}" destId="{1645702B-712B-4761-A6C5-40C417ED38C2}" srcOrd="2" destOrd="0" parTransId="{83D95D7B-960D-4DD9-A941-9CFF9B67DDC2}" sibTransId="{522C398F-976F-4521-A0FF-1CC14BCFD12B}"/>
    <dgm:cxn modelId="{BB118AB6-DD0B-486C-8731-569CD50DEEC4}" type="presOf" srcId="{B45CBA42-F51D-4045-BD53-7A9AB859F0C5}" destId="{29E362CA-8D04-4ABA-A933-1B4F5A76B41E}" srcOrd="1" destOrd="5" presId="urn:microsoft.com/office/officeart/2005/8/layout/vList4"/>
    <dgm:cxn modelId="{598F99BB-7D42-41B4-9C18-948A9FE3C5CA}" type="presOf" srcId="{89FEC247-21DC-4C28-BDF8-59963E4BEB65}" destId="{29E362CA-8D04-4ABA-A933-1B4F5A76B41E}" srcOrd="1" destOrd="4" presId="urn:microsoft.com/office/officeart/2005/8/layout/vList4"/>
    <dgm:cxn modelId="{1185ECBB-2E00-4914-BD72-6D7AFD172B10}" srcId="{D1C6AFD1-76E4-48F6-9743-75514AE1E10F}" destId="{E86F475D-6D48-4BB4-B68B-700B5092DCC1}" srcOrd="0" destOrd="0" parTransId="{8963BEEF-B71D-443B-8572-3B6B5B561074}" sibTransId="{A73D8868-7C46-45EB-ABDB-C51B213CCD95}"/>
    <dgm:cxn modelId="{0D92E0C1-4FC8-4CEE-A09D-A23A647E7EE4}" type="presOf" srcId="{1645702B-712B-4761-A6C5-40C417ED38C2}" destId="{27424A0D-D89B-42A6-8233-4F959D5ACA47}" srcOrd="1" destOrd="0" presId="urn:microsoft.com/office/officeart/2005/8/layout/vList4"/>
    <dgm:cxn modelId="{C017B8C2-E79E-4988-B21C-86DC330B7C94}" srcId="{747BA402-B2C8-48B6-896C-C4ECC64096BA}" destId="{B45CBA42-F51D-4045-BD53-7A9AB859F0C5}" srcOrd="4" destOrd="0" parTransId="{38B40CC4-30D1-4754-9FDA-64209401AB94}" sibTransId="{4C8090C5-9ED8-4989-81A7-8FA99FA18D3D}"/>
    <dgm:cxn modelId="{0D1C21D5-063F-40D9-B72C-49A411B7F8CC}" type="presOf" srcId="{D1C6AFD1-76E4-48F6-9743-75514AE1E10F}" destId="{C65D5E06-C9D8-45F6-B0AD-5166A534D8F6}" srcOrd="0" destOrd="0" presId="urn:microsoft.com/office/officeart/2005/8/layout/vList4"/>
    <dgm:cxn modelId="{48D2AAE8-B4CB-4848-8F2B-685A5D162751}" srcId="{747BA402-B2C8-48B6-896C-C4ECC64096BA}" destId="{D652F1C3-9589-471D-91D9-50C67C11C24A}" srcOrd="0" destOrd="0" parTransId="{CD520A2D-C043-4B02-A14C-8622701FA269}" sibTransId="{A668925B-CD1F-4390-9F84-BEFB72433F3A}"/>
    <dgm:cxn modelId="{0B0F7AEF-58E3-464D-BE79-C8394402FEE1}" srcId="{747BA402-B2C8-48B6-896C-C4ECC64096BA}" destId="{D091A8D7-AC28-45A6-BFFB-4ACA0E6BE490}" srcOrd="1" destOrd="0" parTransId="{BDCC32DD-0F7E-46C7-9333-4517B5CDE769}" sibTransId="{3FFB8EC6-2DBC-40FB-8A8B-D70826504616}"/>
    <dgm:cxn modelId="{F9FF1BF5-D0CE-4B34-B762-A3481C44B981}" srcId="{D1C6AFD1-76E4-48F6-9743-75514AE1E10F}" destId="{747BA402-B2C8-48B6-896C-C4ECC64096BA}" srcOrd="1" destOrd="0" parTransId="{AE869502-BD10-4CF9-ADBC-3477901B6E86}" sibTransId="{AB9AA9BB-D66E-427B-A0BE-9301B5997FF4}"/>
    <dgm:cxn modelId="{57E3A6FA-5604-466C-9DCB-74E3AAD90743}" type="presOf" srcId="{89FEC247-21DC-4C28-BDF8-59963E4BEB65}" destId="{0FF44767-4EBF-4062-AAAA-FD490B5636C1}" srcOrd="0" destOrd="4" presId="urn:microsoft.com/office/officeart/2005/8/layout/vList4"/>
    <dgm:cxn modelId="{06C8E2FC-3AC9-488E-B40F-FF72468864DE}" type="presOf" srcId="{D091A8D7-AC28-45A6-BFFB-4ACA0E6BE490}" destId="{29E362CA-8D04-4ABA-A933-1B4F5A76B41E}" srcOrd="1" destOrd="2" presId="urn:microsoft.com/office/officeart/2005/8/layout/vList4"/>
    <dgm:cxn modelId="{21964CC7-CB94-4B6A-908C-8519AF6198ED}" type="presParOf" srcId="{C65D5E06-C9D8-45F6-B0AD-5166A534D8F6}" destId="{92BC9F36-8966-4BEE-9BC4-C7E15511E777}" srcOrd="0" destOrd="0" presId="urn:microsoft.com/office/officeart/2005/8/layout/vList4"/>
    <dgm:cxn modelId="{E9C7432C-5D69-475A-9818-78C7907C0199}" type="presParOf" srcId="{92BC9F36-8966-4BEE-9BC4-C7E15511E777}" destId="{D5786610-D180-4B71-A06B-53540D00994C}" srcOrd="0" destOrd="0" presId="urn:microsoft.com/office/officeart/2005/8/layout/vList4"/>
    <dgm:cxn modelId="{BA834DF4-0A48-4274-BE43-A8F475E4B7C3}" type="presParOf" srcId="{92BC9F36-8966-4BEE-9BC4-C7E15511E777}" destId="{A2EFA8AD-B0A9-488F-BA1A-7EA7BD725E91}" srcOrd="1" destOrd="0" presId="urn:microsoft.com/office/officeart/2005/8/layout/vList4"/>
    <dgm:cxn modelId="{583A1911-EB2E-4AA5-A768-25410DEACCCC}" type="presParOf" srcId="{92BC9F36-8966-4BEE-9BC4-C7E15511E777}" destId="{EA5E5EB3-272E-4604-896D-E390563BD207}" srcOrd="2" destOrd="0" presId="urn:microsoft.com/office/officeart/2005/8/layout/vList4"/>
    <dgm:cxn modelId="{639A2568-66E9-49C6-BA8F-7868EAE2471C}" type="presParOf" srcId="{C65D5E06-C9D8-45F6-B0AD-5166A534D8F6}" destId="{4FB97E37-E159-4B90-8E51-43F1B1FA01C1}" srcOrd="1" destOrd="0" presId="urn:microsoft.com/office/officeart/2005/8/layout/vList4"/>
    <dgm:cxn modelId="{58959945-FC54-4748-971D-97E9AF4B972C}" type="presParOf" srcId="{C65D5E06-C9D8-45F6-B0AD-5166A534D8F6}" destId="{841651AD-DD3B-47F4-B1FB-B577BC602CB2}" srcOrd="2" destOrd="0" presId="urn:microsoft.com/office/officeart/2005/8/layout/vList4"/>
    <dgm:cxn modelId="{5BF74866-8F5E-4581-A5C6-F59AE8F4F734}" type="presParOf" srcId="{841651AD-DD3B-47F4-B1FB-B577BC602CB2}" destId="{0FF44767-4EBF-4062-AAAA-FD490B5636C1}" srcOrd="0" destOrd="0" presId="urn:microsoft.com/office/officeart/2005/8/layout/vList4"/>
    <dgm:cxn modelId="{BEE4BFF2-F8F7-40CB-B80D-346B7747BB1A}" type="presParOf" srcId="{841651AD-DD3B-47F4-B1FB-B577BC602CB2}" destId="{A7C728F8-8534-4433-AE1F-946B11BD5AF1}" srcOrd="1" destOrd="0" presId="urn:microsoft.com/office/officeart/2005/8/layout/vList4"/>
    <dgm:cxn modelId="{5F9161BA-3EF6-49C9-B5A0-2761DBCAC4C7}" type="presParOf" srcId="{841651AD-DD3B-47F4-B1FB-B577BC602CB2}" destId="{29E362CA-8D04-4ABA-A933-1B4F5A76B41E}" srcOrd="2" destOrd="0" presId="urn:microsoft.com/office/officeart/2005/8/layout/vList4"/>
    <dgm:cxn modelId="{01DC6EE0-B175-4285-82B4-31A469EE557F}" type="presParOf" srcId="{C65D5E06-C9D8-45F6-B0AD-5166A534D8F6}" destId="{C4C01BD5-BAD2-4131-AA2E-402823E7AECC}" srcOrd="3" destOrd="0" presId="urn:microsoft.com/office/officeart/2005/8/layout/vList4"/>
    <dgm:cxn modelId="{E4F934D4-F123-4D6D-97C0-A8B05604DCD9}" type="presParOf" srcId="{C65D5E06-C9D8-45F6-B0AD-5166A534D8F6}" destId="{859D95AF-C906-4CB5-AB76-E727F0AA093E}" srcOrd="4" destOrd="0" presId="urn:microsoft.com/office/officeart/2005/8/layout/vList4"/>
    <dgm:cxn modelId="{8E2E8E9F-C902-444F-A530-8404718C076E}" type="presParOf" srcId="{859D95AF-C906-4CB5-AB76-E727F0AA093E}" destId="{B325AC3E-399A-4B8E-AF6E-93BEDB9F30DD}" srcOrd="0" destOrd="0" presId="urn:microsoft.com/office/officeart/2005/8/layout/vList4"/>
    <dgm:cxn modelId="{9C60FE33-B173-47AF-8BEC-E0D8CE4AEBEB}" type="presParOf" srcId="{859D95AF-C906-4CB5-AB76-E727F0AA093E}" destId="{6807FCE2-A351-4038-B286-D835B43779FF}" srcOrd="1" destOrd="0" presId="urn:microsoft.com/office/officeart/2005/8/layout/vList4"/>
    <dgm:cxn modelId="{39FC8182-D87D-4ED0-ADB0-EF6759978508}" type="presParOf" srcId="{859D95AF-C906-4CB5-AB76-E727F0AA093E}" destId="{27424A0D-D89B-42A6-8233-4F959D5ACA4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C6AFD1-76E4-48F6-9743-75514AE1E10F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E86F475D-6D48-4BB4-B68B-700B5092DCC1}">
      <dgm:prSet phldrT="[Text]" custT="1"/>
      <dgm:spPr>
        <a:solidFill>
          <a:schemeClr val="accent1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 anchor="t"/>
        <a:lstStyle/>
        <a:p>
          <a:r>
            <a:rPr lang="en-IN" sz="1500" b="1" dirty="0">
              <a:solidFill>
                <a:schemeClr val="accent6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  <a:p>
          <a:r>
            <a:rPr lang="en-US" sz="1300" b="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Takeda actively works to minimize the impact on the</a:t>
          </a:r>
          <a:endParaRPr lang="en-IN" sz="1300" b="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sz="1300" b="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environment, including in relation to global warming, of the manufacturing process for pharmaceutical products. It is also taking steps to address biodiversity and water resource issues.</a:t>
          </a:r>
          <a:endParaRPr lang="en-IN" sz="1300" b="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63BEEF-B71D-443B-8572-3B6B5B561074}" type="parTrans" cxnId="{1185ECBB-2E00-4914-BD72-6D7AFD172B10}">
      <dgm:prSet/>
      <dgm:spPr/>
      <dgm:t>
        <a:bodyPr/>
        <a:lstStyle/>
        <a:p>
          <a:endParaRPr lang="en-IN"/>
        </a:p>
      </dgm:t>
    </dgm:pt>
    <dgm:pt modelId="{A73D8868-7C46-45EB-ABDB-C51B213CCD95}" type="sibTrans" cxnId="{1185ECBB-2E00-4914-BD72-6D7AFD172B10}">
      <dgm:prSet/>
      <dgm:spPr/>
      <dgm:t>
        <a:bodyPr/>
        <a:lstStyle/>
        <a:p>
          <a:endParaRPr lang="en-IN"/>
        </a:p>
      </dgm:t>
    </dgm:pt>
    <dgm:pt modelId="{747BA402-B2C8-48B6-896C-C4ECC64096BA}">
      <dgm:prSet phldrT="[Text]" custT="1"/>
      <dgm:spPr>
        <a:solidFill>
          <a:schemeClr val="accent1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 anchor="t"/>
        <a:lstStyle/>
        <a:p>
          <a:r>
            <a:rPr lang="en-IN" sz="1500" b="1" dirty="0">
              <a:solidFill>
                <a:schemeClr val="accent6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Business Partners</a:t>
          </a:r>
        </a:p>
        <a:p>
          <a:r>
            <a:rPr lang="en-US" sz="1300" b="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Takeda considers partnerships with business partners to be vital to its efforts to develop superior-quality pharmaceutical products. We hope to grow together</a:t>
          </a:r>
          <a:endParaRPr lang="en-IN" sz="1300" b="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sz="1300" b="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with our business partners, having gained their understanding of our aspiration to create pharmaceutical products of outstanding quality.</a:t>
          </a:r>
          <a:endParaRPr lang="en-IN" sz="1300" b="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869502-BD10-4CF9-ADBC-3477901B6E86}" type="parTrans" cxnId="{F9FF1BF5-D0CE-4B34-B762-A3481C44B981}">
      <dgm:prSet/>
      <dgm:spPr/>
      <dgm:t>
        <a:bodyPr/>
        <a:lstStyle/>
        <a:p>
          <a:endParaRPr lang="en-IN"/>
        </a:p>
      </dgm:t>
    </dgm:pt>
    <dgm:pt modelId="{AB9AA9BB-D66E-427B-A0BE-9301B5997FF4}" type="sibTrans" cxnId="{F9FF1BF5-D0CE-4B34-B762-A3481C44B981}">
      <dgm:prSet/>
      <dgm:spPr/>
      <dgm:t>
        <a:bodyPr/>
        <a:lstStyle/>
        <a:p>
          <a:endParaRPr lang="en-IN"/>
        </a:p>
      </dgm:t>
    </dgm:pt>
    <dgm:pt modelId="{1645702B-712B-4761-A6C5-40C417ED38C2}">
      <dgm:prSet phldrT="[Text]" custT="1"/>
      <dgm:spPr>
        <a:solidFill>
          <a:schemeClr val="accent1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 anchor="t"/>
        <a:lstStyle/>
        <a:p>
          <a:r>
            <a:rPr lang="en-IN" sz="1500" b="1" dirty="0">
              <a:solidFill>
                <a:schemeClr val="accent6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Employees</a:t>
          </a:r>
        </a:p>
        <a:p>
          <a:r>
            <a:rPr lang="en-US" sz="1300" b="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Takeda aims to establish a work environment by placing a value on diversity, personality and individuality among staff, as well as human rights, and consider staff development as key driver for growth.</a:t>
          </a:r>
          <a:endParaRPr lang="en-IN" sz="1300" b="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D95D7B-960D-4DD9-A941-9CFF9B67DDC2}" type="parTrans" cxnId="{7381E88B-524E-48DA-AA76-E82FB44495E2}">
      <dgm:prSet/>
      <dgm:spPr/>
      <dgm:t>
        <a:bodyPr/>
        <a:lstStyle/>
        <a:p>
          <a:endParaRPr lang="en-IN"/>
        </a:p>
      </dgm:t>
    </dgm:pt>
    <dgm:pt modelId="{522C398F-976F-4521-A0FF-1CC14BCFD12B}" type="sibTrans" cxnId="{7381E88B-524E-48DA-AA76-E82FB44495E2}">
      <dgm:prSet/>
      <dgm:spPr/>
      <dgm:t>
        <a:bodyPr/>
        <a:lstStyle/>
        <a:p>
          <a:endParaRPr lang="en-IN"/>
        </a:p>
      </dgm:t>
    </dgm:pt>
    <dgm:pt modelId="{C65D5E06-C9D8-45F6-B0AD-5166A534D8F6}" type="pres">
      <dgm:prSet presAssocID="{D1C6AFD1-76E4-48F6-9743-75514AE1E10F}" presName="linear" presStyleCnt="0">
        <dgm:presLayoutVars>
          <dgm:dir/>
          <dgm:resizeHandles val="exact"/>
        </dgm:presLayoutVars>
      </dgm:prSet>
      <dgm:spPr/>
    </dgm:pt>
    <dgm:pt modelId="{92BC9F36-8966-4BEE-9BC4-C7E15511E777}" type="pres">
      <dgm:prSet presAssocID="{E86F475D-6D48-4BB4-B68B-700B5092DCC1}" presName="comp" presStyleCnt="0"/>
      <dgm:spPr/>
    </dgm:pt>
    <dgm:pt modelId="{D5786610-D180-4B71-A06B-53540D00994C}" type="pres">
      <dgm:prSet presAssocID="{E86F475D-6D48-4BB4-B68B-700B5092DCC1}" presName="box" presStyleLbl="node1" presStyleIdx="0" presStyleCnt="3" custLinFactNeighborY="-4787"/>
      <dgm:spPr/>
    </dgm:pt>
    <dgm:pt modelId="{A2EFA8AD-B0A9-488F-BA1A-7EA7BD725E91}" type="pres">
      <dgm:prSet presAssocID="{E86F475D-6D48-4BB4-B68B-700B5092DCC1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3000" r="-3000"/>
          </a:stretch>
        </a:blipFill>
      </dgm:spPr>
      <dgm:extLst>
        <a:ext uri="{E40237B7-FDA0-4F09-8148-C483321AD2D9}">
          <dgm14:cNvPr xmlns:dgm14="http://schemas.microsoft.com/office/drawing/2010/diagram" id="0" name="" descr="Sustainability"/>
        </a:ext>
      </dgm:extLst>
    </dgm:pt>
    <dgm:pt modelId="{EA5E5EB3-272E-4604-896D-E390563BD207}" type="pres">
      <dgm:prSet presAssocID="{E86F475D-6D48-4BB4-B68B-700B5092DCC1}" presName="text" presStyleLbl="node1" presStyleIdx="0" presStyleCnt="3">
        <dgm:presLayoutVars>
          <dgm:bulletEnabled val="1"/>
        </dgm:presLayoutVars>
      </dgm:prSet>
      <dgm:spPr/>
    </dgm:pt>
    <dgm:pt modelId="{4FB97E37-E159-4B90-8E51-43F1B1FA01C1}" type="pres">
      <dgm:prSet presAssocID="{A73D8868-7C46-45EB-ABDB-C51B213CCD95}" presName="spacer" presStyleCnt="0"/>
      <dgm:spPr/>
    </dgm:pt>
    <dgm:pt modelId="{841651AD-DD3B-47F4-B1FB-B577BC602CB2}" type="pres">
      <dgm:prSet presAssocID="{747BA402-B2C8-48B6-896C-C4ECC64096BA}" presName="comp" presStyleCnt="0"/>
      <dgm:spPr/>
    </dgm:pt>
    <dgm:pt modelId="{0FF44767-4EBF-4062-AAAA-FD490B5636C1}" type="pres">
      <dgm:prSet presAssocID="{747BA402-B2C8-48B6-896C-C4ECC64096BA}" presName="box" presStyleLbl="node1" presStyleIdx="1" presStyleCnt="3"/>
      <dgm:spPr/>
    </dgm:pt>
    <dgm:pt modelId="{A7C728F8-8534-4433-AE1F-946B11BD5AF1}" type="pres">
      <dgm:prSet presAssocID="{747BA402-B2C8-48B6-896C-C4ECC64096BA}" presName="img" presStyleLbl="fgImgPlac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3000" r="-3000"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29E362CA-8D04-4ABA-A933-1B4F5A76B41E}" type="pres">
      <dgm:prSet presAssocID="{747BA402-B2C8-48B6-896C-C4ECC64096BA}" presName="text" presStyleLbl="node1" presStyleIdx="1" presStyleCnt="3">
        <dgm:presLayoutVars>
          <dgm:bulletEnabled val="1"/>
        </dgm:presLayoutVars>
      </dgm:prSet>
      <dgm:spPr/>
    </dgm:pt>
    <dgm:pt modelId="{C4C01BD5-BAD2-4131-AA2E-402823E7AECC}" type="pres">
      <dgm:prSet presAssocID="{AB9AA9BB-D66E-427B-A0BE-9301B5997FF4}" presName="spacer" presStyleCnt="0"/>
      <dgm:spPr/>
    </dgm:pt>
    <dgm:pt modelId="{859D95AF-C906-4CB5-AB76-E727F0AA093E}" type="pres">
      <dgm:prSet presAssocID="{1645702B-712B-4761-A6C5-40C417ED38C2}" presName="comp" presStyleCnt="0"/>
      <dgm:spPr/>
    </dgm:pt>
    <dgm:pt modelId="{B325AC3E-399A-4B8E-AF6E-93BEDB9F30DD}" type="pres">
      <dgm:prSet presAssocID="{1645702B-712B-4761-A6C5-40C417ED38C2}" presName="box" presStyleLbl="node1" presStyleIdx="2" presStyleCnt="3"/>
      <dgm:spPr/>
    </dgm:pt>
    <dgm:pt modelId="{6807FCE2-A351-4038-B286-D835B43779FF}" type="pres">
      <dgm:prSet presAssocID="{1645702B-712B-4761-A6C5-40C417ED38C2}" presName="img" presStyleLbl="fgImgPlac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3000" r="-3000"/>
          </a:stretch>
        </a:blipFill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27424A0D-D89B-42A6-8233-4F959D5ACA47}" type="pres">
      <dgm:prSet presAssocID="{1645702B-712B-4761-A6C5-40C417ED38C2}" presName="text" presStyleLbl="node1" presStyleIdx="2" presStyleCnt="3">
        <dgm:presLayoutVars>
          <dgm:bulletEnabled val="1"/>
        </dgm:presLayoutVars>
      </dgm:prSet>
      <dgm:spPr/>
    </dgm:pt>
  </dgm:ptLst>
  <dgm:cxnLst>
    <dgm:cxn modelId="{42E68204-778A-4E13-8EF2-89DADD5E4D64}" type="presOf" srcId="{E86F475D-6D48-4BB4-B68B-700B5092DCC1}" destId="{D5786610-D180-4B71-A06B-53540D00994C}" srcOrd="0" destOrd="0" presId="urn:microsoft.com/office/officeart/2005/8/layout/vList4"/>
    <dgm:cxn modelId="{CC56770A-54CF-4B08-85D6-9154037F66B2}" type="presOf" srcId="{1645702B-712B-4761-A6C5-40C417ED38C2}" destId="{B325AC3E-399A-4B8E-AF6E-93BEDB9F30DD}" srcOrd="0" destOrd="0" presId="urn:microsoft.com/office/officeart/2005/8/layout/vList4"/>
    <dgm:cxn modelId="{5B5D0E31-0DA5-440B-84BB-7EDF54218C03}" type="presOf" srcId="{747BA402-B2C8-48B6-896C-C4ECC64096BA}" destId="{29E362CA-8D04-4ABA-A933-1B4F5A76B41E}" srcOrd="1" destOrd="0" presId="urn:microsoft.com/office/officeart/2005/8/layout/vList4"/>
    <dgm:cxn modelId="{362EDA33-E824-44E0-A41F-AC48467FB531}" type="presOf" srcId="{747BA402-B2C8-48B6-896C-C4ECC64096BA}" destId="{0FF44767-4EBF-4062-AAAA-FD490B5636C1}" srcOrd="0" destOrd="0" presId="urn:microsoft.com/office/officeart/2005/8/layout/vList4"/>
    <dgm:cxn modelId="{1ED50D63-F6FD-4643-BCA2-A19608DACF7F}" type="presOf" srcId="{E86F475D-6D48-4BB4-B68B-700B5092DCC1}" destId="{EA5E5EB3-272E-4604-896D-E390563BD207}" srcOrd="1" destOrd="0" presId="urn:microsoft.com/office/officeart/2005/8/layout/vList4"/>
    <dgm:cxn modelId="{7381E88B-524E-48DA-AA76-E82FB44495E2}" srcId="{D1C6AFD1-76E4-48F6-9743-75514AE1E10F}" destId="{1645702B-712B-4761-A6C5-40C417ED38C2}" srcOrd="2" destOrd="0" parTransId="{83D95D7B-960D-4DD9-A941-9CFF9B67DDC2}" sibTransId="{522C398F-976F-4521-A0FF-1CC14BCFD12B}"/>
    <dgm:cxn modelId="{1185ECBB-2E00-4914-BD72-6D7AFD172B10}" srcId="{D1C6AFD1-76E4-48F6-9743-75514AE1E10F}" destId="{E86F475D-6D48-4BB4-B68B-700B5092DCC1}" srcOrd="0" destOrd="0" parTransId="{8963BEEF-B71D-443B-8572-3B6B5B561074}" sibTransId="{A73D8868-7C46-45EB-ABDB-C51B213CCD95}"/>
    <dgm:cxn modelId="{0D92E0C1-4FC8-4CEE-A09D-A23A647E7EE4}" type="presOf" srcId="{1645702B-712B-4761-A6C5-40C417ED38C2}" destId="{27424A0D-D89B-42A6-8233-4F959D5ACA47}" srcOrd="1" destOrd="0" presId="urn:microsoft.com/office/officeart/2005/8/layout/vList4"/>
    <dgm:cxn modelId="{0D1C21D5-063F-40D9-B72C-49A411B7F8CC}" type="presOf" srcId="{D1C6AFD1-76E4-48F6-9743-75514AE1E10F}" destId="{C65D5E06-C9D8-45F6-B0AD-5166A534D8F6}" srcOrd="0" destOrd="0" presId="urn:microsoft.com/office/officeart/2005/8/layout/vList4"/>
    <dgm:cxn modelId="{F9FF1BF5-D0CE-4B34-B762-A3481C44B981}" srcId="{D1C6AFD1-76E4-48F6-9743-75514AE1E10F}" destId="{747BA402-B2C8-48B6-896C-C4ECC64096BA}" srcOrd="1" destOrd="0" parTransId="{AE869502-BD10-4CF9-ADBC-3477901B6E86}" sibTransId="{AB9AA9BB-D66E-427B-A0BE-9301B5997FF4}"/>
    <dgm:cxn modelId="{21964CC7-CB94-4B6A-908C-8519AF6198ED}" type="presParOf" srcId="{C65D5E06-C9D8-45F6-B0AD-5166A534D8F6}" destId="{92BC9F36-8966-4BEE-9BC4-C7E15511E777}" srcOrd="0" destOrd="0" presId="urn:microsoft.com/office/officeart/2005/8/layout/vList4"/>
    <dgm:cxn modelId="{E9C7432C-5D69-475A-9818-78C7907C0199}" type="presParOf" srcId="{92BC9F36-8966-4BEE-9BC4-C7E15511E777}" destId="{D5786610-D180-4B71-A06B-53540D00994C}" srcOrd="0" destOrd="0" presId="urn:microsoft.com/office/officeart/2005/8/layout/vList4"/>
    <dgm:cxn modelId="{BA834DF4-0A48-4274-BE43-A8F475E4B7C3}" type="presParOf" srcId="{92BC9F36-8966-4BEE-9BC4-C7E15511E777}" destId="{A2EFA8AD-B0A9-488F-BA1A-7EA7BD725E91}" srcOrd="1" destOrd="0" presId="urn:microsoft.com/office/officeart/2005/8/layout/vList4"/>
    <dgm:cxn modelId="{583A1911-EB2E-4AA5-A768-25410DEACCCC}" type="presParOf" srcId="{92BC9F36-8966-4BEE-9BC4-C7E15511E777}" destId="{EA5E5EB3-272E-4604-896D-E390563BD207}" srcOrd="2" destOrd="0" presId="urn:microsoft.com/office/officeart/2005/8/layout/vList4"/>
    <dgm:cxn modelId="{639A2568-66E9-49C6-BA8F-7868EAE2471C}" type="presParOf" srcId="{C65D5E06-C9D8-45F6-B0AD-5166A534D8F6}" destId="{4FB97E37-E159-4B90-8E51-43F1B1FA01C1}" srcOrd="1" destOrd="0" presId="urn:microsoft.com/office/officeart/2005/8/layout/vList4"/>
    <dgm:cxn modelId="{58959945-FC54-4748-971D-97E9AF4B972C}" type="presParOf" srcId="{C65D5E06-C9D8-45F6-B0AD-5166A534D8F6}" destId="{841651AD-DD3B-47F4-B1FB-B577BC602CB2}" srcOrd="2" destOrd="0" presId="urn:microsoft.com/office/officeart/2005/8/layout/vList4"/>
    <dgm:cxn modelId="{5BF74866-8F5E-4581-A5C6-F59AE8F4F734}" type="presParOf" srcId="{841651AD-DD3B-47F4-B1FB-B577BC602CB2}" destId="{0FF44767-4EBF-4062-AAAA-FD490B5636C1}" srcOrd="0" destOrd="0" presId="urn:microsoft.com/office/officeart/2005/8/layout/vList4"/>
    <dgm:cxn modelId="{BEE4BFF2-F8F7-40CB-B80D-346B7747BB1A}" type="presParOf" srcId="{841651AD-DD3B-47F4-B1FB-B577BC602CB2}" destId="{A7C728F8-8534-4433-AE1F-946B11BD5AF1}" srcOrd="1" destOrd="0" presId="urn:microsoft.com/office/officeart/2005/8/layout/vList4"/>
    <dgm:cxn modelId="{5F9161BA-3EF6-49C9-B5A0-2761DBCAC4C7}" type="presParOf" srcId="{841651AD-DD3B-47F4-B1FB-B577BC602CB2}" destId="{29E362CA-8D04-4ABA-A933-1B4F5A76B41E}" srcOrd="2" destOrd="0" presId="urn:microsoft.com/office/officeart/2005/8/layout/vList4"/>
    <dgm:cxn modelId="{01DC6EE0-B175-4285-82B4-31A469EE557F}" type="presParOf" srcId="{C65D5E06-C9D8-45F6-B0AD-5166A534D8F6}" destId="{C4C01BD5-BAD2-4131-AA2E-402823E7AECC}" srcOrd="3" destOrd="0" presId="urn:microsoft.com/office/officeart/2005/8/layout/vList4"/>
    <dgm:cxn modelId="{E4F934D4-F123-4D6D-97C0-A8B05604DCD9}" type="presParOf" srcId="{C65D5E06-C9D8-45F6-B0AD-5166A534D8F6}" destId="{859D95AF-C906-4CB5-AB76-E727F0AA093E}" srcOrd="4" destOrd="0" presId="urn:microsoft.com/office/officeart/2005/8/layout/vList4"/>
    <dgm:cxn modelId="{8E2E8E9F-C902-444F-A530-8404718C076E}" type="presParOf" srcId="{859D95AF-C906-4CB5-AB76-E727F0AA093E}" destId="{B325AC3E-399A-4B8E-AF6E-93BEDB9F30DD}" srcOrd="0" destOrd="0" presId="urn:microsoft.com/office/officeart/2005/8/layout/vList4"/>
    <dgm:cxn modelId="{9C60FE33-B173-47AF-8BEC-E0D8CE4AEBEB}" type="presParOf" srcId="{859D95AF-C906-4CB5-AB76-E727F0AA093E}" destId="{6807FCE2-A351-4038-B286-D835B43779FF}" srcOrd="1" destOrd="0" presId="urn:microsoft.com/office/officeart/2005/8/layout/vList4"/>
    <dgm:cxn modelId="{39FC8182-D87D-4ED0-ADB0-EF6759978508}" type="presParOf" srcId="{859D95AF-C906-4CB5-AB76-E727F0AA093E}" destId="{27424A0D-D89B-42A6-8233-4F959D5ACA4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F79052-5F52-489E-A3B8-178F720DB122}">
      <dsp:nvSpPr>
        <dsp:cNvPr id="0" name=""/>
        <dsp:cNvSpPr/>
      </dsp:nvSpPr>
      <dsp:spPr>
        <a:xfrm rot="5400000">
          <a:off x="2419819" y="414808"/>
          <a:ext cx="1589268" cy="138266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200" b="1" kern="1200" dirty="0">
            <a:solidFill>
              <a:schemeClr val="accent6">
                <a:lumMod val="40000"/>
                <a:lumOff val="60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 rot="-5400000">
        <a:off x="2738586" y="559167"/>
        <a:ext cx="951733" cy="1093946"/>
      </dsp:txXfrm>
    </dsp:sp>
    <dsp:sp modelId="{EC642A6C-6DB7-4925-AB0A-22BCA604EEF8}">
      <dsp:nvSpPr>
        <dsp:cNvPr id="0" name=""/>
        <dsp:cNvSpPr/>
      </dsp:nvSpPr>
      <dsp:spPr>
        <a:xfrm>
          <a:off x="473019" y="2064425"/>
          <a:ext cx="1288892" cy="884227"/>
        </a:xfrm>
        <a:prstGeom prst="rect">
          <a:avLst/>
        </a:prstGeom>
        <a:noFill/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DEB86-2FBA-4C69-A189-5E5091268FAF}">
      <dsp:nvSpPr>
        <dsp:cNvPr id="0" name=""/>
        <dsp:cNvSpPr/>
      </dsp:nvSpPr>
      <dsp:spPr>
        <a:xfrm rot="5400000">
          <a:off x="926543" y="414808"/>
          <a:ext cx="1589268" cy="138266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600" kern="1200" dirty="0"/>
        </a:p>
      </dsp:txBody>
      <dsp:txXfrm rot="-5400000">
        <a:off x="1245310" y="559167"/>
        <a:ext cx="951733" cy="1093946"/>
      </dsp:txXfrm>
    </dsp:sp>
    <dsp:sp modelId="{EE7E6B80-FCCB-4941-B6AB-58F46027BC41}">
      <dsp:nvSpPr>
        <dsp:cNvPr id="0" name=""/>
        <dsp:cNvSpPr/>
      </dsp:nvSpPr>
      <dsp:spPr>
        <a:xfrm rot="5400000">
          <a:off x="1670321" y="1763779"/>
          <a:ext cx="1589268" cy="1382663"/>
        </a:xfrm>
        <a:prstGeom prst="hexagon">
          <a:avLst>
            <a:gd name="adj" fmla="val 25000"/>
            <a:gd name="vf" fmla="val 115470"/>
          </a:avLst>
        </a:prstGeom>
        <a:solidFill>
          <a:schemeClr val="bg2">
            <a:lumMod val="75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0" kern="1200" dirty="0"/>
        </a:p>
      </dsp:txBody>
      <dsp:txXfrm rot="-5400000">
        <a:off x="1989088" y="1908138"/>
        <a:ext cx="951733" cy="1093946"/>
      </dsp:txXfrm>
    </dsp:sp>
    <dsp:sp modelId="{4821F819-4690-4EBC-925A-40D9DDE05BF5}">
      <dsp:nvSpPr>
        <dsp:cNvPr id="0" name=""/>
        <dsp:cNvSpPr/>
      </dsp:nvSpPr>
      <dsp:spPr>
        <a:xfrm>
          <a:off x="0" y="1978330"/>
          <a:ext cx="1716409" cy="953561"/>
        </a:xfrm>
        <a:prstGeom prst="rect">
          <a:avLst/>
        </a:prstGeom>
        <a:noFill/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E799CB-72AA-4AA8-BC3F-5C46F82664ED}">
      <dsp:nvSpPr>
        <dsp:cNvPr id="0" name=""/>
        <dsp:cNvSpPr/>
      </dsp:nvSpPr>
      <dsp:spPr>
        <a:xfrm rot="5400000">
          <a:off x="3163597" y="1763779"/>
          <a:ext cx="1589268" cy="138266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600" kern="1200" dirty="0"/>
        </a:p>
      </dsp:txBody>
      <dsp:txXfrm rot="-5400000">
        <a:off x="3482364" y="1908138"/>
        <a:ext cx="951733" cy="1093946"/>
      </dsp:txXfrm>
    </dsp:sp>
    <dsp:sp modelId="{C702FC0F-F7FF-4452-81A3-C91E95B70E30}">
      <dsp:nvSpPr>
        <dsp:cNvPr id="0" name=""/>
        <dsp:cNvSpPr/>
      </dsp:nvSpPr>
      <dsp:spPr>
        <a:xfrm rot="5400000">
          <a:off x="2419819" y="3112750"/>
          <a:ext cx="1589268" cy="138266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0" kern="1200" dirty="0"/>
        </a:p>
      </dsp:txBody>
      <dsp:txXfrm rot="-5400000">
        <a:off x="2738586" y="3257109"/>
        <a:ext cx="951733" cy="1093946"/>
      </dsp:txXfrm>
    </dsp:sp>
    <dsp:sp modelId="{6F16A4E6-6663-4748-A9B6-323554E7AB08}">
      <dsp:nvSpPr>
        <dsp:cNvPr id="0" name=""/>
        <dsp:cNvSpPr/>
      </dsp:nvSpPr>
      <dsp:spPr>
        <a:xfrm>
          <a:off x="3621679" y="3961333"/>
          <a:ext cx="1773623" cy="948888"/>
        </a:xfrm>
        <a:prstGeom prst="rect">
          <a:avLst/>
        </a:prstGeom>
        <a:noFill/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D712C4-F8C9-48FB-92F0-9D93871DF845}">
      <dsp:nvSpPr>
        <dsp:cNvPr id="0" name=""/>
        <dsp:cNvSpPr/>
      </dsp:nvSpPr>
      <dsp:spPr>
        <a:xfrm rot="5400000">
          <a:off x="926543" y="3112750"/>
          <a:ext cx="1589268" cy="138266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600" kern="1200" dirty="0"/>
        </a:p>
      </dsp:txBody>
      <dsp:txXfrm rot="-5400000">
        <a:off x="1245310" y="3257109"/>
        <a:ext cx="951733" cy="10939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F146FE-2A83-4C0C-AF49-65691B16BEC4}">
      <dsp:nvSpPr>
        <dsp:cNvPr id="0" name=""/>
        <dsp:cNvSpPr/>
      </dsp:nvSpPr>
      <dsp:spPr>
        <a:xfrm>
          <a:off x="255599" y="152786"/>
          <a:ext cx="6316984" cy="2001487"/>
        </a:xfrm>
        <a:prstGeom prst="rect">
          <a:avLst/>
        </a:prstGeom>
        <a:solidFill>
          <a:schemeClr val="accent1">
            <a:lumMod val="50000"/>
            <a:alpha val="40000"/>
          </a:schemeClr>
        </a:solidFill>
        <a:ln w="9525" cap="rnd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558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b="1" kern="1200" dirty="0">
              <a:solidFill>
                <a:schemeClr val="tx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	Business Strategy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1200"/>
            </a:spcAft>
            <a:buNone/>
          </a:pPr>
          <a:r>
            <a:rPr lang="en-IN" sz="1400" b="0" kern="1200" dirty="0">
              <a:solidFill>
                <a:schemeClr val="bg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	</a:t>
          </a:r>
          <a:r>
            <a:rPr lang="en-IN" sz="14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Focus on core business or therapeutical areas 	</a:t>
          </a:r>
          <a:r>
            <a:rPr lang="en-IN" sz="140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through 	</a:t>
          </a:r>
          <a:r>
            <a:rPr lang="en-IN" sz="1400" b="1" kern="1200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targeted mergers and acquisitions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1200"/>
            </a:spcAft>
            <a:buNone/>
          </a:pPr>
          <a:r>
            <a:rPr lang="en-IN" sz="1400" b="1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	</a:t>
          </a:r>
          <a:r>
            <a:rPr lang="en-IN" sz="1400" b="1" kern="1200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Disposal of non core assets </a:t>
          </a:r>
          <a:r>
            <a:rPr lang="en-IN" sz="140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and accelerate the 	pace of deleveraging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1200"/>
            </a:spcAft>
            <a:buNone/>
          </a:pPr>
          <a:r>
            <a:rPr lang="en-IN" sz="140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	</a:t>
          </a:r>
          <a:r>
            <a:rPr lang="en-IN" sz="1400" b="1" kern="1200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Enhancing</a:t>
          </a:r>
          <a:r>
            <a:rPr lang="en-IN" sz="1400" b="1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IN" sz="1400" b="1" kern="1200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R&amp;D capabilities </a:t>
          </a:r>
          <a:r>
            <a:rPr lang="en-IN" sz="14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primarily through 	</a:t>
          </a:r>
          <a:r>
            <a:rPr lang="en-IN" sz="1400" b="0" kern="1200" dirty="0">
              <a:solidFill>
                <a:schemeClr val="tx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external 	partnerships</a:t>
          </a:r>
          <a:endParaRPr lang="en-IN" sz="1500" b="0" kern="1200" dirty="0">
            <a:solidFill>
              <a:schemeClr val="tx2">
                <a:lumMod val="20000"/>
                <a:lumOff val="8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5599" y="152786"/>
        <a:ext cx="6316984" cy="2001487"/>
      </dsp:txXfrm>
    </dsp:sp>
    <dsp:sp modelId="{AB98D4E7-E291-473F-BBE8-F20AC191C934}">
      <dsp:nvSpPr>
        <dsp:cNvPr id="0" name=""/>
        <dsp:cNvSpPr/>
      </dsp:nvSpPr>
      <dsp:spPr>
        <a:xfrm>
          <a:off x="434016" y="246152"/>
          <a:ext cx="1158057" cy="1737086"/>
        </a:xfrm>
        <a:prstGeom prst="rect">
          <a:avLst/>
        </a:prstGeom>
        <a:blipFill>
          <a:blip xmlns:r="http://schemas.openxmlformats.org/officeDocument/2006/relationships" r:embed="rId1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 l="-25000" r="-25000"/>
          </a:stretch>
        </a:blipFill>
        <a:ln w="19050" cap="rnd" cmpd="sng" algn="ctr">
          <a:solidFill>
            <a:schemeClr val="accent1">
              <a:hueOff val="0"/>
              <a:satOff val="0"/>
              <a:lumOff val="0"/>
            </a:schemeClr>
          </a:solidFill>
          <a:prstDash val="solid"/>
        </a:ln>
        <a:effectLst>
          <a:outerShdw blurRad="44450" dist="27940" dir="5400000" algn="ctr" rotWithShape="0">
            <a:schemeClr val="accent6">
              <a:alpha val="32000"/>
            </a:scheme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3EDF1C-1C9B-46C9-A815-FF7DB12E986A}">
      <dsp:nvSpPr>
        <dsp:cNvPr id="0" name=""/>
        <dsp:cNvSpPr/>
      </dsp:nvSpPr>
      <dsp:spPr>
        <a:xfrm>
          <a:off x="220130" y="2317839"/>
          <a:ext cx="6387923" cy="1934716"/>
        </a:xfrm>
        <a:prstGeom prst="rect">
          <a:avLst/>
        </a:prstGeom>
        <a:solidFill>
          <a:schemeClr val="accent1">
            <a:lumMod val="50000"/>
            <a:alpha val="40000"/>
          </a:schemeClr>
        </a:solidFill>
        <a:ln w="9525" cap="rnd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558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b="1" kern="1200" dirty="0">
              <a:solidFill>
                <a:schemeClr val="tx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	Business Challenges</a:t>
          </a:r>
          <a:r>
            <a:rPr lang="en-IN" sz="17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	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IN" sz="14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	</a:t>
          </a:r>
          <a:r>
            <a:rPr lang="en-IN" sz="14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Uncertain </a:t>
          </a:r>
          <a:r>
            <a:rPr lang="en-IN" sz="1400" b="1" kern="1200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R&amp;D outcomes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IN" sz="14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	</a:t>
          </a:r>
          <a:r>
            <a:rPr lang="en-IN" sz="1400" b="1" kern="1200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E</a:t>
          </a:r>
          <a:r>
            <a:rPr lang="en-IN" sz="1400" b="1" kern="1200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xpiration of patent</a:t>
          </a:r>
          <a:r>
            <a:rPr lang="en-IN" sz="14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protection in near future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IN" sz="14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	P</a:t>
          </a:r>
          <a:r>
            <a:rPr lang="en-US" sz="1400" b="0" kern="1200" dirty="0" err="1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atent</a:t>
          </a:r>
          <a:r>
            <a:rPr lang="en-US" sz="14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infringement by generic manufacturers</a:t>
          </a:r>
          <a:endParaRPr lang="en-IN" sz="1400" b="0" kern="1200" dirty="0">
            <a:solidFill>
              <a:schemeClr val="tx2">
                <a:lumMod val="20000"/>
                <a:lumOff val="80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IN" sz="14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	Tightening </a:t>
          </a:r>
          <a:r>
            <a:rPr lang="en-IN" sz="1400" b="1" kern="1200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government regulation </a:t>
          </a:r>
          <a:r>
            <a:rPr lang="en-IN" sz="14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in various countries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IN" sz="14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	</a:t>
          </a:r>
          <a:r>
            <a:rPr lang="en-IN" sz="14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F</a:t>
          </a:r>
          <a:r>
            <a:rPr lang="en-IN" sz="14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oreign exchange fluctuations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IN" sz="14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 	</a:t>
          </a:r>
          <a:r>
            <a:rPr lang="en-IN" sz="1400" b="1" kern="1200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Brexit</a:t>
          </a:r>
          <a:r>
            <a:rPr lang="en-IN" sz="14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: E</a:t>
          </a:r>
          <a:r>
            <a:rPr lang="en-US" sz="1400" b="0" kern="1200" dirty="0" err="1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xit</a:t>
          </a:r>
          <a:r>
            <a:rPr lang="en-US" sz="14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of the UK from the EU	</a:t>
          </a:r>
          <a:r>
            <a:rPr lang="en-IN" sz="1400" b="0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	</a:t>
          </a:r>
          <a:r>
            <a:rPr lang="en-IN" sz="1400" b="1" kern="120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			</a:t>
          </a:r>
          <a:r>
            <a:rPr lang="en-IN" sz="1400" b="1" kern="1200" dirty="0">
              <a:solidFill>
                <a:schemeClr val="tx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		</a:t>
          </a:r>
        </a:p>
      </dsp:txBody>
      <dsp:txXfrm>
        <a:off x="220130" y="2317839"/>
        <a:ext cx="6387923" cy="1934716"/>
      </dsp:txXfrm>
    </dsp:sp>
    <dsp:sp modelId="{E253B0C2-4141-46EC-B421-F0E62F5689A4}">
      <dsp:nvSpPr>
        <dsp:cNvPr id="0" name=""/>
        <dsp:cNvSpPr/>
      </dsp:nvSpPr>
      <dsp:spPr>
        <a:xfrm>
          <a:off x="374955" y="2425684"/>
          <a:ext cx="1158057" cy="1737086"/>
        </a:xfrm>
        <a:prstGeom prst="rect">
          <a:avLst/>
        </a:prstGeom>
        <a:blipFill>
          <a:blip xmlns:r="http://schemas.openxmlformats.org/officeDocument/2006/relationships"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accent1">
              <a:hueOff val="0"/>
              <a:satOff val="0"/>
              <a:lumOff val="0"/>
            </a:schemeClr>
          </a:solidFill>
          <a:prstDash val="solid"/>
        </a:ln>
        <a:effectLst>
          <a:outerShdw blurRad="44450" dist="27940" dir="5400000" algn="ctr" rotWithShape="0">
            <a:schemeClr val="accent6">
              <a:lumMod val="40000"/>
              <a:lumOff val="60000"/>
              <a:alpha val="32000"/>
            </a:scheme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786610-D180-4B71-A06B-53540D00994C}">
      <dsp:nvSpPr>
        <dsp:cNvPr id="0" name=""/>
        <dsp:cNvSpPr/>
      </dsp:nvSpPr>
      <dsp:spPr>
        <a:xfrm>
          <a:off x="0" y="0"/>
          <a:ext cx="5112568" cy="1485165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9050" cap="rnd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b="1" kern="1200" dirty="0">
              <a:solidFill>
                <a:schemeClr val="accent6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Medical Professionals and Patients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300" kern="12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Takeda provides high-quality pharmaceutical information services to the medical professionals which enable Takeda to develop products at faster pace.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300" kern="12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It also helps Takeda to understand patient’s need through patient support groups</a:t>
          </a:r>
        </a:p>
      </dsp:txBody>
      <dsp:txXfrm>
        <a:off x="1171030" y="0"/>
        <a:ext cx="3941537" cy="1485165"/>
      </dsp:txXfrm>
    </dsp:sp>
    <dsp:sp modelId="{A2EFA8AD-B0A9-488F-BA1A-7EA7BD725E91}">
      <dsp:nvSpPr>
        <dsp:cNvPr id="0" name=""/>
        <dsp:cNvSpPr/>
      </dsp:nvSpPr>
      <dsp:spPr>
        <a:xfrm>
          <a:off x="148516" y="148516"/>
          <a:ext cx="1022513" cy="11881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3000" r="-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F44767-4EBF-4062-AAAA-FD490B5636C1}">
      <dsp:nvSpPr>
        <dsp:cNvPr id="0" name=""/>
        <dsp:cNvSpPr/>
      </dsp:nvSpPr>
      <dsp:spPr>
        <a:xfrm>
          <a:off x="0" y="1633681"/>
          <a:ext cx="5112568" cy="1485165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9050" cap="rnd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b="1" kern="1200" dirty="0">
              <a:solidFill>
                <a:schemeClr val="accent6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Shareholders and Investors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IN" sz="1300" kern="12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Takeda </a:t>
          </a:r>
          <a:r>
            <a:rPr lang="en-US" sz="1300" kern="12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fulfills its economic responsibilities by</a:t>
          </a:r>
          <a:endParaRPr lang="en-IN" sz="1300" kern="120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300" kern="12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pursuing sustainable growth</a:t>
          </a:r>
          <a:endParaRPr lang="en-IN" sz="1300" kern="120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IN" sz="1300" kern="12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Takeda Continues to </a:t>
          </a:r>
          <a:r>
            <a:rPr lang="en-US" sz="1300" kern="12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disclose information in a timely</a:t>
          </a:r>
          <a:endParaRPr lang="en-IN" sz="1300" kern="120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300" kern="12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and appropriate manner through its annual</a:t>
          </a:r>
          <a:endParaRPr lang="en-IN" sz="1300" kern="120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IN" sz="1300" kern="12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report and website.</a:t>
          </a:r>
        </a:p>
      </dsp:txBody>
      <dsp:txXfrm>
        <a:off x="1171030" y="1633681"/>
        <a:ext cx="3941537" cy="1485165"/>
      </dsp:txXfrm>
    </dsp:sp>
    <dsp:sp modelId="{A7C728F8-8534-4433-AE1F-946B11BD5AF1}">
      <dsp:nvSpPr>
        <dsp:cNvPr id="0" name=""/>
        <dsp:cNvSpPr/>
      </dsp:nvSpPr>
      <dsp:spPr>
        <a:xfrm>
          <a:off x="148516" y="1782198"/>
          <a:ext cx="1022513" cy="11881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3000" r="-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25AC3E-399A-4B8E-AF6E-93BEDB9F30DD}">
      <dsp:nvSpPr>
        <dsp:cNvPr id="0" name=""/>
        <dsp:cNvSpPr/>
      </dsp:nvSpPr>
      <dsp:spPr>
        <a:xfrm>
          <a:off x="0" y="3267363"/>
          <a:ext cx="5112568" cy="1485165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9050" cap="rnd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b="1" kern="1200" dirty="0">
              <a:solidFill>
                <a:schemeClr val="accent6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Society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Takeda constantly considers and respond to the challenges in global society by maintaining relationship with public organizations, economic organizations and pharmaceutical manufacturer’s associations across the world.  </a:t>
          </a:r>
          <a:endParaRPr lang="en-IN" sz="1300" b="0" kern="120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71030" y="3267363"/>
        <a:ext cx="3941537" cy="1485165"/>
      </dsp:txXfrm>
    </dsp:sp>
    <dsp:sp modelId="{6807FCE2-A351-4038-B286-D835B43779FF}">
      <dsp:nvSpPr>
        <dsp:cNvPr id="0" name=""/>
        <dsp:cNvSpPr/>
      </dsp:nvSpPr>
      <dsp:spPr>
        <a:xfrm>
          <a:off x="148516" y="3415879"/>
          <a:ext cx="1022513" cy="11881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3000" r="-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786610-D180-4B71-A06B-53540D00994C}">
      <dsp:nvSpPr>
        <dsp:cNvPr id="0" name=""/>
        <dsp:cNvSpPr/>
      </dsp:nvSpPr>
      <dsp:spPr>
        <a:xfrm>
          <a:off x="0" y="0"/>
          <a:ext cx="5360143" cy="1504235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9050" cap="rnd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b="1" kern="1200" dirty="0">
              <a:solidFill>
                <a:schemeClr val="accent6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Takeda actively works to minimize the impact on the</a:t>
          </a:r>
          <a:endParaRPr lang="en-IN" sz="1300" b="0" kern="120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environment, including in relation to global warming, of the manufacturing process for pharmaceutical products. It is also taking steps to address biodiversity and water resource issues.</a:t>
          </a:r>
          <a:endParaRPr lang="en-IN" sz="1300" b="0" kern="120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22452" y="0"/>
        <a:ext cx="4137691" cy="1504235"/>
      </dsp:txXfrm>
    </dsp:sp>
    <dsp:sp modelId="{A2EFA8AD-B0A9-488F-BA1A-7EA7BD725E91}">
      <dsp:nvSpPr>
        <dsp:cNvPr id="0" name=""/>
        <dsp:cNvSpPr/>
      </dsp:nvSpPr>
      <dsp:spPr>
        <a:xfrm>
          <a:off x="150423" y="150423"/>
          <a:ext cx="1072028" cy="120338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3000" r="-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F44767-4EBF-4062-AAAA-FD490B5636C1}">
      <dsp:nvSpPr>
        <dsp:cNvPr id="0" name=""/>
        <dsp:cNvSpPr/>
      </dsp:nvSpPr>
      <dsp:spPr>
        <a:xfrm>
          <a:off x="0" y="1654658"/>
          <a:ext cx="5360143" cy="1504235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9050" cap="rnd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b="1" kern="1200" dirty="0">
              <a:solidFill>
                <a:schemeClr val="accent6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Business Partners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Takeda considers partnerships with business partners to be vital to its efforts to develop superior-quality pharmaceutical products. We hope to grow together</a:t>
          </a:r>
          <a:endParaRPr lang="en-IN" sz="1300" b="0" kern="120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with our business partners, having gained their understanding of our aspiration to create pharmaceutical products of outstanding quality.</a:t>
          </a:r>
          <a:endParaRPr lang="en-IN" sz="1300" b="0" kern="120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22452" y="1654658"/>
        <a:ext cx="4137691" cy="1504235"/>
      </dsp:txXfrm>
    </dsp:sp>
    <dsp:sp modelId="{A7C728F8-8534-4433-AE1F-946B11BD5AF1}">
      <dsp:nvSpPr>
        <dsp:cNvPr id="0" name=""/>
        <dsp:cNvSpPr/>
      </dsp:nvSpPr>
      <dsp:spPr>
        <a:xfrm>
          <a:off x="150423" y="1805082"/>
          <a:ext cx="1072028" cy="120338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3000" r="-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25AC3E-399A-4B8E-AF6E-93BEDB9F30DD}">
      <dsp:nvSpPr>
        <dsp:cNvPr id="0" name=""/>
        <dsp:cNvSpPr/>
      </dsp:nvSpPr>
      <dsp:spPr>
        <a:xfrm>
          <a:off x="0" y="3309317"/>
          <a:ext cx="5360143" cy="1504235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9050" cap="rnd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b="1" kern="1200" dirty="0">
              <a:solidFill>
                <a:schemeClr val="accent6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Employees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Takeda aims to establish a work environment by placing a value on diversity, personality and individuality among staff, as well as human rights, and consider staff development as key driver for growth.</a:t>
          </a:r>
          <a:endParaRPr lang="en-IN" sz="1300" b="0" kern="1200" dirty="0">
            <a:solidFill>
              <a:schemeClr val="bg2">
                <a:lumMod val="9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22452" y="3309317"/>
        <a:ext cx="4137691" cy="1504235"/>
      </dsp:txXfrm>
    </dsp:sp>
    <dsp:sp modelId="{6807FCE2-A351-4038-B286-D835B43779FF}">
      <dsp:nvSpPr>
        <dsp:cNvPr id="0" name=""/>
        <dsp:cNvSpPr/>
      </dsp:nvSpPr>
      <dsp:spPr>
        <a:xfrm>
          <a:off x="150423" y="3459741"/>
          <a:ext cx="1072028" cy="120338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3000" r="-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B725B-653D-4166-A8E9-72A38A1847CF}" type="datetimeFigureOut">
              <a:rPr lang="en-US"/>
              <a:t>2/6/2021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61E8E-D392-497B-BB21-122DD7C27CF3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F64CD-0576-4A9A-BD06-7889D6E60BDC}" type="datetimeFigureOut">
              <a:rPr lang="en-US"/>
              <a:t>2/6/2021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5D449-B875-4B8D-8E66-224D27E54C9A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AB3A824-1A51-4B26-AD58-A6D8E14F6C04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24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8665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116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075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565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4610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00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27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2/6/2021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941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814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217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449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2/6/2021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7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2/6/2021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456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7CC0096-1860-4642-9CD2-0079EA5E7CD1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5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7CC0096-1860-4642-9CD2-0079EA5E7CD1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947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086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2.png"/><Relationship Id="rId3" Type="http://schemas.openxmlformats.org/officeDocument/2006/relationships/slide" Target="slide4.xml"/><Relationship Id="rId7" Type="http://schemas.openxmlformats.org/officeDocument/2006/relationships/slide" Target="slide9.xml"/><Relationship Id="rId12" Type="http://schemas.openxmlformats.org/officeDocument/2006/relationships/hyperlink" Target="http://www.takeda.com/" TargetMode="Externa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6.xml"/><Relationship Id="rId9" Type="http://schemas.openxmlformats.org/officeDocument/2006/relationships/slide" Target="slide11.xml"/><Relationship Id="rId1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1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akeda.com/newsroom/newsreleases/2020/novavax-and-takeda-announce-collaboration-for-novavax-covid-19-vaccine-candidate-in-japan/" TargetMode="External"/><Relationship Id="rId3" Type="http://schemas.openxmlformats.org/officeDocument/2006/relationships/hyperlink" Target="https://www.rockingrobots.com/global-pharma-giant-takeda-to-reveal-how-its-using-automation-at-next-weeks-reboot-work-festival/" TargetMode="External"/><Relationship Id="rId7" Type="http://schemas.openxmlformats.org/officeDocument/2006/relationships/hyperlink" Target="https://www.fiercebiotech.com/medtech/takeda-digital-transformation-continues-trial-data-platform-pact-through-seqster" TargetMode="External"/><Relationship Id="rId2" Type="http://schemas.openxmlformats.org/officeDocument/2006/relationships/hyperlink" Target="https://www.takeda.com/newsroom/newsreleases/2020/takeda-furthers-innovation-focused-strategy-in-china-with-sale-of-select-non-core-assets-to-hasten-for-$322-million-usd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akeda.com/newsroom/newsreleases/2020/takeda-accelerates-digital-transformation-with-accenture-and-aws/" TargetMode="External"/><Relationship Id="rId5" Type="http://schemas.openxmlformats.org/officeDocument/2006/relationships/hyperlink" Target="https://www.takeda.com/newsroom/newsreleases/2020/takeda-and-arrowhead-collaborate-to-co-develop-and-co-commercialize-aro-aat-foralpha-1-antitrypsin-associated-liver-disease/" TargetMode="External"/><Relationship Id="rId10" Type="http://schemas.openxmlformats.org/officeDocument/2006/relationships/hyperlink" Target="https://www.pharmaceutical-technology.com/news/takeda-acquires-pvp-biologics/" TargetMode="External"/><Relationship Id="rId4" Type="http://schemas.openxmlformats.org/officeDocument/2006/relationships/hyperlink" Target="https://www.takeda.com/newsroom/newsreleases/2020/takeda-completes-sale-of-select-otc-and-non-core-assets-to-celltrion-in-asia-pacific/" TargetMode="External"/><Relationship Id="rId9" Type="http://schemas.openxmlformats.org/officeDocument/2006/relationships/hyperlink" Target="https://www.takeda.com/newsroom/newsreleases/2020/takeda-opens-new-rd-cell-therapy-manufacturing-facility-to--support-expansion-of-next-generation-clinical-programs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400" y="980728"/>
            <a:ext cx="4098175" cy="46977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rmAutofit/>
          </a:bodyPr>
          <a:lstStyle/>
          <a:p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Account Intelligence Report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7A5C3E-E82B-400E-BB47-3D62D58AF9D1}"/>
              </a:ext>
            </a:extLst>
          </p:cNvPr>
          <p:cNvSpPr/>
          <p:nvPr/>
        </p:nvSpPr>
        <p:spPr>
          <a:xfrm>
            <a:off x="3215680" y="2060848"/>
            <a:ext cx="5400600" cy="2308324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Takeda Pharmaceutical Company Limited</a:t>
            </a:r>
            <a:endParaRPr lang="en-IN" sz="4800" b="1" dirty="0">
              <a:ln w="0"/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Graphic 6" descr="Heartbeat">
            <a:extLst>
              <a:ext uri="{FF2B5EF4-FFF2-40B4-BE49-F238E27FC236}">
                <a16:creationId xmlns:a16="http://schemas.microsoft.com/office/drawing/2014/main" id="{9C945070-1FCA-4092-9420-0B3AB5339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1424" y="2242902"/>
            <a:ext cx="3035863" cy="1944216"/>
          </a:xfrm>
          <a:prstGeom prst="rect">
            <a:avLst/>
          </a:prstGeom>
        </p:spPr>
      </p:pic>
      <p:pic>
        <p:nvPicPr>
          <p:cNvPr id="8" name="Graphic 7" descr="Heartbeat">
            <a:extLst>
              <a:ext uri="{FF2B5EF4-FFF2-40B4-BE49-F238E27FC236}">
                <a16:creationId xmlns:a16="http://schemas.microsoft.com/office/drawing/2014/main" id="{784DDE3A-409C-46F6-95D2-3B7085F8D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4673" y="2242902"/>
            <a:ext cx="3035863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5101E03-CFB2-4782-80E7-730CC6A003D1}"/>
              </a:ext>
            </a:extLst>
          </p:cNvPr>
          <p:cNvSpPr/>
          <p:nvPr/>
        </p:nvSpPr>
        <p:spPr>
          <a:xfrm>
            <a:off x="1055440" y="1444745"/>
            <a:ext cx="4176464" cy="468859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6000">
              <a:spcAft>
                <a:spcPts val="600"/>
              </a:spcAft>
            </a:pPr>
            <a:r>
              <a:rPr lang="en-US" i="0" dirty="0">
                <a:solidFill>
                  <a:schemeClr val="tx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 Overview</a:t>
            </a:r>
            <a:endParaRPr lang="en-US" i="0" dirty="0">
              <a:solidFill>
                <a:schemeClr val="tx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>
              <a:spcAft>
                <a:spcPts val="600"/>
              </a:spcAft>
            </a:pPr>
            <a:r>
              <a:rPr lang="en-US" i="0" dirty="0">
                <a:solidFill>
                  <a:schemeClr val="tx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 Segments</a:t>
            </a:r>
            <a:endParaRPr lang="en-US" i="0" dirty="0">
              <a:solidFill>
                <a:schemeClr val="tx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>
              <a:spcAft>
                <a:spcPts val="600"/>
              </a:spcAft>
            </a:pP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Financials Performance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30400" lvl="3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 Therapeutic Area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30400" lvl="3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 Geography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>
              <a:spcAft>
                <a:spcPts val="600"/>
              </a:spcAft>
            </a:pPr>
            <a:r>
              <a:rPr lang="en-US" i="0" dirty="0">
                <a:solidFill>
                  <a:schemeClr val="tx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Strategies and Challenges</a:t>
            </a:r>
            <a:endParaRPr lang="en-US" i="0" dirty="0">
              <a:solidFill>
                <a:schemeClr val="tx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30400" lvl="3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 Strategy</a:t>
            </a:r>
            <a:endParaRPr lang="en-US" i="0" dirty="0">
              <a:solidFill>
                <a:schemeClr val="tx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30400" lvl="3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 Challenges</a:t>
            </a:r>
            <a:endParaRPr lang="en-US" i="0" dirty="0">
              <a:solidFill>
                <a:schemeClr val="tx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30400" lvl="3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 strategy</a:t>
            </a:r>
            <a:endParaRPr lang="en-US" i="0" dirty="0">
              <a:solidFill>
                <a:schemeClr val="tx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>
              <a:spcAft>
                <a:spcPts val="600"/>
              </a:spcAft>
            </a:pPr>
            <a:r>
              <a:rPr lang="en-US" i="0" dirty="0">
                <a:solidFill>
                  <a:schemeClr val="tx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Latest Strategic Initiatives</a:t>
            </a:r>
            <a:endParaRPr lang="en-US" i="0" dirty="0">
              <a:solidFill>
                <a:schemeClr val="tx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r:id="rId9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16000">
              <a:spcAft>
                <a:spcPts val="600"/>
              </a:spcAft>
            </a:pPr>
            <a:r>
              <a:rPr lang="en-US" i="0" dirty="0">
                <a:solidFill>
                  <a:schemeClr val="tx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Peer Benchmarking</a:t>
            </a:r>
            <a:endParaRPr lang="en-US" i="0" dirty="0">
              <a:solidFill>
                <a:schemeClr val="tx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>
              <a:spcAft>
                <a:spcPts val="600"/>
              </a:spcAft>
            </a:pP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 Stakeholders</a:t>
            </a:r>
            <a:endParaRPr lang="en-US" i="0" dirty="0">
              <a:solidFill>
                <a:schemeClr val="tx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>
              <a:spcAft>
                <a:spcPts val="600"/>
              </a:spcAft>
            </a:pPr>
            <a:r>
              <a:rPr lang="en-US" i="0" dirty="0">
                <a:solidFill>
                  <a:schemeClr val="tx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 IT Outsourcing Vendors</a:t>
            </a:r>
            <a:endParaRPr lang="en-IN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FE8C3337-B156-4A76-A4AE-238F9C65BC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230437"/>
              </p:ext>
            </p:extLst>
          </p:nvPr>
        </p:nvGraphicFramePr>
        <p:xfrm>
          <a:off x="7789862" y="1814717"/>
          <a:ext cx="3312368" cy="3948645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{125E5076-3810-47DD-B79F-674D7AD40C01}</a:tableStyleId>
              </a:tblPr>
              <a:tblGrid>
                <a:gridCol w="1242138">
                  <a:extLst>
                    <a:ext uri="{9D8B030D-6E8A-4147-A177-3AD203B41FA5}">
                      <a16:colId xmlns:a16="http://schemas.microsoft.com/office/drawing/2014/main" val="3605082625"/>
                    </a:ext>
                  </a:extLst>
                </a:gridCol>
                <a:gridCol w="2070230">
                  <a:extLst>
                    <a:ext uri="{9D8B030D-6E8A-4147-A177-3AD203B41FA5}">
                      <a16:colId xmlns:a16="http://schemas.microsoft.com/office/drawing/2014/main" val="2653632618"/>
                    </a:ext>
                  </a:extLst>
                </a:gridCol>
              </a:tblGrid>
              <a:tr h="330780">
                <a:tc gridSpan="2">
                  <a:txBody>
                    <a:bodyPr/>
                    <a:lstStyle/>
                    <a:p>
                      <a:r>
                        <a:rPr lang="en-IN" sz="15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Facts: </a:t>
                      </a:r>
                      <a:r>
                        <a:rPr lang="en-US" sz="15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Takeda Pharmaceutical</a:t>
                      </a:r>
                      <a:endParaRPr lang="en-IN" sz="15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499004"/>
                  </a:ext>
                </a:extLst>
              </a:tr>
              <a:tr h="716766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Headquarters Address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1-1, Nihonbashi-Honcho 2-chome, Chuo-ku, </a:t>
                      </a:r>
                    </a:p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Tokyo, 103-8668</a:t>
                      </a:r>
                    </a:p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2956971"/>
                  </a:ext>
                </a:extLst>
              </a:tr>
              <a:tr h="413475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i="0" u="none" strike="noStrike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Telephone</a:t>
                      </a:r>
                      <a:endParaRPr lang="en-IN" sz="1200" b="0" i="0" u="none" strike="noStrike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i="0" u="none" strike="noStrike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+81-3-3278-2111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3802672"/>
                  </a:ext>
                </a:extLst>
              </a:tr>
              <a:tr h="413475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i="0" u="none" strike="noStrike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Website</a:t>
                      </a:r>
                      <a:endParaRPr lang="en-IN" sz="1200" b="0" i="0" u="none" strike="noStrike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i="0" u="none" strike="noStrike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www.takeda.com</a:t>
                      </a:r>
                      <a:endParaRPr lang="en-IN" sz="1200" b="0" i="0" u="none" strike="noStrike" kern="12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9712942"/>
                  </a:ext>
                </a:extLst>
              </a:tr>
              <a:tr h="557484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Ticker Symbol: Stock Exchange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TAK: NYSE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8050792"/>
                  </a:ext>
                </a:extLst>
              </a:tr>
              <a:tr h="413475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Employees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i="0" u="none" strike="noStrike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47,495</a:t>
                      </a:r>
                      <a:endParaRPr lang="en-IN" sz="1200" b="0" i="0" u="none" strike="noStrike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7445517"/>
                  </a:ext>
                </a:extLst>
              </a:tr>
              <a:tr h="413475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b="1" i="0" u="none" strike="noStrike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Fiscal Year End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240" marR="15240" marT="635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i="0" u="none" strike="noStrike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March 31, 2020</a:t>
                      </a:r>
                      <a:endParaRPr lang="en-IN" sz="1200" b="0" i="0" u="none" strike="noStrike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9791729"/>
                  </a:ext>
                </a:extLst>
              </a:tr>
              <a:tr h="413475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Revenue (JPY billion)</a:t>
                      </a:r>
                      <a:endParaRPr lang="en-US" sz="1200" b="0" i="0" u="none" strike="noStrike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0" i="0" u="none" strike="noStrike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3,291.2</a:t>
                      </a:r>
                      <a:endParaRPr lang="en-IN" sz="1200" b="0" i="0" u="none" strike="noStrike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1417096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B5C7E6CC-0C82-407A-A8BD-61CFB4E7CEF0}"/>
              </a:ext>
            </a:extLst>
          </p:cNvPr>
          <p:cNvSpPr txBox="1"/>
          <p:nvPr/>
        </p:nvSpPr>
        <p:spPr>
          <a:xfrm>
            <a:off x="623392" y="620688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of Contents</a:t>
            </a:r>
          </a:p>
        </p:txBody>
      </p:sp>
      <p:pic>
        <p:nvPicPr>
          <p:cNvPr id="5" name="Graphic 4" descr="Heartbeat">
            <a:extLst>
              <a:ext uri="{FF2B5EF4-FFF2-40B4-BE49-F238E27FC236}">
                <a16:creationId xmlns:a16="http://schemas.microsoft.com/office/drawing/2014/main" id="{32A8C000-B2EE-4427-9429-855CFD37746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04353" y="2816931"/>
            <a:ext cx="3035863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85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CB1B9-61BB-4067-9CAB-C03B4AE33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41" y="675284"/>
            <a:ext cx="10058400" cy="881508"/>
          </a:xfrm>
        </p:spPr>
        <p:txBody>
          <a:bodyPr>
            <a:normAutofit/>
          </a:bodyPr>
          <a:lstStyle/>
          <a:p>
            <a:r>
              <a:rPr lang="en-IN" sz="32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D0487-4097-4CDC-B73A-EDEA984E0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341" y="1772816"/>
            <a:ext cx="5915074" cy="4910222"/>
          </a:xfr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N" sz="125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Takeda Pharmaceutical Company Limited (Takeda) is a global biopharmaceutical firm primarily engaged in research, development, production and commercialization of pharmaceutical products, over-the-counter (OTC) medicines, quasi drug consumer products and other health care products. The company’s business operations are focused on four therapeutic areas including gastroenterology (GI), oncology, rare diseases and Neuroscience.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IN" sz="125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Takeda operates through single business segment, however, the company generates 78.6% of its revenue from five key business areas namely, Gastroenterology (GI), Rare Diseases, PDT Immunology, Oncology and Neuroscience.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IN" sz="125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Takeda delivers its products under 14 global brands namely, ENTYVIO, GATTEX/REVESTIVE, ALOFISEL, NATPARA, ADYNOVATE/ADYNOVI, TAKHZYRO, ELAPRASE, VPRIV, GAMMAGARD LIQUID/KIOVIG, HYQVIA, CUVITRU, ALBUMIN/FLEXBUMIN, NINLARO, and ALUNBRIG.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IN" sz="125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 FY2020, the company invested JPY492.4 billion (14.96% of the total revenue) in its research and development activities.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IN" sz="125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Geographically, the company’s business operations are spread across 80 countries. The majority of the company’s revenue is generated from Japan and the United states. Takeda is headquartered in Tokyo, Japan.</a:t>
            </a:r>
            <a:endParaRPr lang="en-IN" sz="1250" dirty="0">
              <a:solidFill>
                <a:schemeClr val="tx2">
                  <a:lumMod val="20000"/>
                  <a:lumOff val="8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CAC397-7224-4187-8098-B4F07A7560C6}"/>
              </a:ext>
            </a:extLst>
          </p:cNvPr>
          <p:cNvSpPr txBox="1"/>
          <p:nvPr/>
        </p:nvSpPr>
        <p:spPr>
          <a:xfrm>
            <a:off x="6295657" y="1628800"/>
            <a:ext cx="5112568" cy="4842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6B261A6-0960-45D2-A492-687CF2FDF3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623838"/>
              </p:ext>
            </p:extLst>
          </p:nvPr>
        </p:nvGraphicFramePr>
        <p:xfrm>
          <a:off x="6495314" y="1759138"/>
          <a:ext cx="5721366" cy="4910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1511D5D-AEF4-4984-A422-1C5CFEC0501B}"/>
              </a:ext>
            </a:extLst>
          </p:cNvPr>
          <p:cNvSpPr txBox="1"/>
          <p:nvPr/>
        </p:nvSpPr>
        <p:spPr>
          <a:xfrm>
            <a:off x="7464152" y="2692281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Gastroenterology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E1E159-2ABB-41DE-A824-E6A05703AFCF}"/>
              </a:ext>
            </a:extLst>
          </p:cNvPr>
          <p:cNvSpPr txBox="1"/>
          <p:nvPr/>
        </p:nvSpPr>
        <p:spPr>
          <a:xfrm>
            <a:off x="9175977" y="2690336"/>
            <a:ext cx="122413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1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Oncology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03F22B-3987-4828-9F38-0FDFE6FA2F42}"/>
              </a:ext>
            </a:extLst>
          </p:cNvPr>
          <p:cNvSpPr txBox="1"/>
          <p:nvPr/>
        </p:nvSpPr>
        <p:spPr>
          <a:xfrm>
            <a:off x="8508268" y="3812428"/>
            <a:ext cx="12241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en-IN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Takeda operates  in five business areas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31412E-C143-4564-A1C5-BB31F00D79A1}"/>
              </a:ext>
            </a:extLst>
          </p:cNvPr>
          <p:cNvSpPr txBox="1"/>
          <p:nvPr/>
        </p:nvSpPr>
        <p:spPr>
          <a:xfrm>
            <a:off x="9824958" y="3890666"/>
            <a:ext cx="12241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1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PDT Immunology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101CFF-A35F-42C7-B3E8-7443D809CA56}"/>
              </a:ext>
            </a:extLst>
          </p:cNvPr>
          <p:cNvSpPr txBox="1"/>
          <p:nvPr/>
        </p:nvSpPr>
        <p:spPr>
          <a:xfrm>
            <a:off x="7681177" y="5333562"/>
            <a:ext cx="122413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1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Rare Diseases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4320F1-A705-47CC-8660-31F514436F0B}"/>
              </a:ext>
            </a:extLst>
          </p:cNvPr>
          <p:cNvSpPr txBox="1"/>
          <p:nvPr/>
        </p:nvSpPr>
        <p:spPr>
          <a:xfrm>
            <a:off x="9120336" y="5333563"/>
            <a:ext cx="122413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1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Neuroscience</a:t>
            </a:r>
          </a:p>
        </p:txBody>
      </p:sp>
    </p:spTree>
    <p:extLst>
      <p:ext uri="{BB962C8B-B14F-4D97-AF65-F5344CB8AC3E}">
        <p14:creationId xmlns:p14="http://schemas.microsoft.com/office/powerpoint/2010/main" val="127800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rgbClr r="0" g="0" b="0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9423A-98EF-48EC-8624-8763F4265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89" y="911919"/>
            <a:ext cx="11029616" cy="718145"/>
          </a:xfrm>
        </p:spPr>
        <p:txBody>
          <a:bodyPr/>
          <a:lstStyle/>
          <a:p>
            <a:r>
              <a:rPr lang="en-IN" sz="32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0E728-367D-4968-86E1-9EBD5548B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0" y="1768869"/>
            <a:ext cx="11029615" cy="4942714"/>
          </a:xfrm>
        </p:spPr>
        <p:txBody>
          <a:bodyPr anchor="t"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BC1E99-AD81-43A3-AA76-CB62791A35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004840"/>
              </p:ext>
            </p:extLst>
          </p:nvPr>
        </p:nvGraphicFramePr>
        <p:xfrm>
          <a:off x="1199456" y="2402004"/>
          <a:ext cx="10225136" cy="412334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{B301B821-A1FF-4177-AEE7-76D212191A09}</a:tableStyleId>
              </a:tblPr>
              <a:tblGrid>
                <a:gridCol w="1753229">
                  <a:extLst>
                    <a:ext uri="{9D8B030D-6E8A-4147-A177-3AD203B41FA5}">
                      <a16:colId xmlns:a16="http://schemas.microsoft.com/office/drawing/2014/main" val="589985118"/>
                    </a:ext>
                  </a:extLst>
                </a:gridCol>
                <a:gridCol w="2062500">
                  <a:extLst>
                    <a:ext uri="{9D8B030D-6E8A-4147-A177-3AD203B41FA5}">
                      <a16:colId xmlns:a16="http://schemas.microsoft.com/office/drawing/2014/main" val="2787435429"/>
                    </a:ext>
                  </a:extLst>
                </a:gridCol>
                <a:gridCol w="6409407">
                  <a:extLst>
                    <a:ext uri="{9D8B030D-6E8A-4147-A177-3AD203B41FA5}">
                      <a16:colId xmlns:a16="http://schemas.microsoft.com/office/drawing/2014/main" val="2421387010"/>
                    </a:ext>
                  </a:extLst>
                </a:gridCol>
              </a:tblGrid>
              <a:tr h="527370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Business Areas</a:t>
                      </a:r>
                    </a:p>
                  </a:txBody>
                  <a:tcPr anchor="ctr"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anchor="ctr"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Principal Products</a:t>
                      </a:r>
                    </a:p>
                  </a:txBody>
                  <a:tcPr anchor="ctr"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675103"/>
                  </a:ext>
                </a:extLst>
              </a:tr>
              <a:tr h="1342281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7000"/>
                        </a:lnSpc>
                        <a:spcBef>
                          <a:spcPct val="2000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92000"/>
                        <a:buFont typeface="Wingdings 2" panose="05020102010507070707" pitchFamily="18" charset="2"/>
                        <a:buNone/>
                      </a:pPr>
                      <a:r>
                        <a:rPr lang="en-IN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Gastroenterology (GI)</a:t>
                      </a:r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7000"/>
                        </a:lnSpc>
                        <a:spcBef>
                          <a:spcPct val="2000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92000"/>
                        <a:buFont typeface="Wingdings 2" panose="05020102010507070707" pitchFamily="18" charset="2"/>
                        <a:buNone/>
                      </a:pPr>
                      <a:r>
                        <a:rPr lang="en-IN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Delivers </a:t>
                      </a:r>
                      <a:r>
                        <a:rPr lang="en-US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therapeutics for the patients with GI and liver diseases. </a:t>
                      </a:r>
                      <a:endParaRPr lang="en-IN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US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ENTYVIO - Treatment for ulcerative colitis and Crohn’s disease. </a:t>
                      </a:r>
                    </a:p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US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TAKECAB (vonoprazan fumurate) - Treatment for acid-related diseases including reflux esophagitis and gastric and duodenal ulcers </a:t>
                      </a:r>
                    </a:p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US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GATTEX/REVESTIVE - Treatment for patients with short bowel syndrome (SBS) </a:t>
                      </a:r>
                    </a:p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US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ALOFISEL - Treatment for complex perianal fistulas with non active/mildly active luminal Crohn’s disease</a:t>
                      </a:r>
                      <a:endParaRPr lang="en-IN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73750"/>
                  </a:ext>
                </a:extLst>
              </a:tr>
              <a:tr h="2253689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7000"/>
                        </a:lnSpc>
                        <a:spcBef>
                          <a:spcPct val="2000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92000"/>
                        <a:buFont typeface="Wingdings 2" panose="05020102010507070707" pitchFamily="18" charset="2"/>
                        <a:buNone/>
                      </a:pPr>
                      <a:r>
                        <a:rPr lang="en-IN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PDT immunology</a:t>
                      </a:r>
                      <a:endParaRPr lang="en-IN" sz="1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7000"/>
                        </a:lnSpc>
                        <a:spcBef>
                          <a:spcPct val="2000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92000"/>
                        <a:buFont typeface="Wingdings 2" panose="05020102010507070707" pitchFamily="18" charset="2"/>
                        <a:buNone/>
                      </a:pPr>
                      <a:r>
                        <a:rPr lang="en-US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Focused on production and marketing of plasma-derived therapies for patients with rare and complex diseases. </a:t>
                      </a:r>
                      <a:endParaRPr lang="en-IN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IN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GAMMAGARD LIQUID/KIOVIG - </a:t>
                      </a:r>
                      <a:r>
                        <a:rPr lang="en-US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Treatment for primary immunodeficiencies (PID), multifocal motor neuropathy (MMN).</a:t>
                      </a:r>
                      <a:endParaRPr lang="en-IN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IN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GAMMAGARD S/D - Treatment of PID, hypogammaglobulinemia, B-cell chronic lymphocytic leukemia, chronic idiopathic thrombocytopenic purpura and  Kawasaki Syndrome.</a:t>
                      </a:r>
                    </a:p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IN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HYQVIA – </a:t>
                      </a:r>
                      <a:r>
                        <a:rPr lang="en-US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Subcutaneous immunoglobulin (IG) treatment for PID patients. </a:t>
                      </a:r>
                    </a:p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IN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CUVITRU - </a:t>
                      </a:r>
                      <a:r>
                        <a:rPr lang="en-US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Replacement therapy for primary humoral immunodeficiency and also indicated for certain secondary immunodeficiencies.</a:t>
                      </a:r>
                    </a:p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IN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FLEXBUMIN - </a:t>
                      </a:r>
                      <a:r>
                        <a:rPr lang="en-US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Indicated for hypovolemia, hypoalbuminemia and used in cardiopulmonary bypass surgery.</a:t>
                      </a:r>
                      <a:endParaRPr lang="en-IN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418614"/>
                  </a:ext>
                </a:extLst>
              </a:tr>
            </a:tbl>
          </a:graphicData>
        </a:graphic>
      </p:graphicFrame>
      <p:sp>
        <p:nvSpPr>
          <p:cNvPr id="9" name="Graphic 5" descr="Stomach">
            <a:extLst>
              <a:ext uri="{FF2B5EF4-FFF2-40B4-BE49-F238E27FC236}">
                <a16:creationId xmlns:a16="http://schemas.microsoft.com/office/drawing/2014/main" id="{9184AF63-9B46-49F4-9F91-BD0794136C65}"/>
              </a:ext>
            </a:extLst>
          </p:cNvPr>
          <p:cNvSpPr/>
          <p:nvPr/>
        </p:nvSpPr>
        <p:spPr>
          <a:xfrm>
            <a:off x="1668117" y="3394328"/>
            <a:ext cx="683467" cy="621240"/>
          </a:xfrm>
          <a:custGeom>
            <a:avLst/>
            <a:gdLst>
              <a:gd name="connsiteX0" fmla="*/ 553382 w 728543"/>
              <a:gd name="connsiteY0" fmla="*/ 58056 h 661575"/>
              <a:gd name="connsiteX1" fmla="*/ 433938 w 728543"/>
              <a:gd name="connsiteY1" fmla="*/ 100991 h 661575"/>
              <a:gd name="connsiteX2" fmla="*/ 393974 w 728543"/>
              <a:gd name="connsiteY2" fmla="*/ 78399 h 661575"/>
              <a:gd name="connsiteX3" fmla="*/ 360850 w 728543"/>
              <a:gd name="connsiteY3" fmla="*/ 0 h 661575"/>
              <a:gd name="connsiteX4" fmla="*/ 270840 w 728543"/>
              <a:gd name="connsiteY4" fmla="*/ 0 h 661575"/>
              <a:gd name="connsiteX5" fmla="*/ 326646 w 728543"/>
              <a:gd name="connsiteY5" fmla="*/ 137625 h 661575"/>
              <a:gd name="connsiteX6" fmla="*/ 380652 w 728543"/>
              <a:gd name="connsiteY6" fmla="*/ 196402 h 661575"/>
              <a:gd name="connsiteX7" fmla="*/ 400364 w 728543"/>
              <a:gd name="connsiteY7" fmla="*/ 330427 h 661575"/>
              <a:gd name="connsiteX8" fmla="*/ 346358 w 728543"/>
              <a:gd name="connsiteY8" fmla="*/ 438439 h 661575"/>
              <a:gd name="connsiteX9" fmla="*/ 229345 w 728543"/>
              <a:gd name="connsiteY9" fmla="*/ 454100 h 661575"/>
              <a:gd name="connsiteX10" fmla="*/ 213684 w 728543"/>
              <a:gd name="connsiteY10" fmla="*/ 464092 h 661575"/>
              <a:gd name="connsiteX11" fmla="*/ 73898 w 728543"/>
              <a:gd name="connsiteY11" fmla="*/ 466162 h 661575"/>
              <a:gd name="connsiteX12" fmla="*/ 0 w 728543"/>
              <a:gd name="connsiteY12" fmla="*/ 656623 h 661575"/>
              <a:gd name="connsiteX13" fmla="*/ 90010 w 728543"/>
              <a:gd name="connsiteY13" fmla="*/ 656623 h 661575"/>
              <a:gd name="connsiteX14" fmla="*/ 124034 w 728543"/>
              <a:gd name="connsiteY14" fmla="*/ 540960 h 661575"/>
              <a:gd name="connsiteX15" fmla="*/ 185061 w 728543"/>
              <a:gd name="connsiteY15" fmla="*/ 549961 h 661575"/>
              <a:gd name="connsiteX16" fmla="*/ 207023 w 728543"/>
              <a:gd name="connsiteY16" fmla="*/ 584885 h 661575"/>
              <a:gd name="connsiteX17" fmla="*/ 468052 w 728543"/>
              <a:gd name="connsiteY17" fmla="*/ 656893 h 661575"/>
              <a:gd name="connsiteX18" fmla="*/ 724401 w 728543"/>
              <a:gd name="connsiteY18" fmla="*/ 337087 h 661575"/>
              <a:gd name="connsiteX19" fmla="*/ 553382 w 728543"/>
              <a:gd name="connsiteY19" fmla="*/ 58056 h 66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8543" h="661575">
                <a:moveTo>
                  <a:pt x="553382" y="58056"/>
                </a:moveTo>
                <a:cubicBezTo>
                  <a:pt x="495325" y="58056"/>
                  <a:pt x="459141" y="76058"/>
                  <a:pt x="433938" y="100991"/>
                </a:cubicBezTo>
                <a:cubicBezTo>
                  <a:pt x="418075" y="99281"/>
                  <a:pt x="403618" y="91109"/>
                  <a:pt x="393974" y="78399"/>
                </a:cubicBezTo>
                <a:cubicBezTo>
                  <a:pt x="375391" y="56136"/>
                  <a:pt x="363860" y="28843"/>
                  <a:pt x="360850" y="0"/>
                </a:cubicBezTo>
                <a:lnTo>
                  <a:pt x="270840" y="0"/>
                </a:lnTo>
                <a:cubicBezTo>
                  <a:pt x="274311" y="50648"/>
                  <a:pt x="293862" y="98864"/>
                  <a:pt x="326646" y="137625"/>
                </a:cubicBezTo>
                <a:cubicBezTo>
                  <a:pt x="340688" y="153647"/>
                  <a:pt x="366791" y="178310"/>
                  <a:pt x="380652" y="196402"/>
                </a:cubicBezTo>
                <a:cubicBezTo>
                  <a:pt x="358690" y="265439"/>
                  <a:pt x="386593" y="303424"/>
                  <a:pt x="400364" y="330427"/>
                </a:cubicBezTo>
                <a:cubicBezTo>
                  <a:pt x="418366" y="366431"/>
                  <a:pt x="373361" y="429438"/>
                  <a:pt x="346358" y="438439"/>
                </a:cubicBezTo>
                <a:cubicBezTo>
                  <a:pt x="296583" y="455001"/>
                  <a:pt x="274350" y="427097"/>
                  <a:pt x="229345" y="454100"/>
                </a:cubicBezTo>
                <a:cubicBezTo>
                  <a:pt x="223135" y="457881"/>
                  <a:pt x="218004" y="461211"/>
                  <a:pt x="213684" y="464092"/>
                </a:cubicBezTo>
                <a:cubicBezTo>
                  <a:pt x="173539" y="447620"/>
                  <a:pt x="118903" y="436098"/>
                  <a:pt x="73898" y="466162"/>
                </a:cubicBezTo>
                <a:cubicBezTo>
                  <a:pt x="3600" y="513147"/>
                  <a:pt x="0" y="633040"/>
                  <a:pt x="0" y="656623"/>
                </a:cubicBezTo>
                <a:lnTo>
                  <a:pt x="90010" y="656623"/>
                </a:lnTo>
                <a:cubicBezTo>
                  <a:pt x="90010" y="617559"/>
                  <a:pt x="102071" y="555632"/>
                  <a:pt x="124034" y="540960"/>
                </a:cubicBezTo>
                <a:cubicBezTo>
                  <a:pt x="136005" y="532949"/>
                  <a:pt x="161478" y="539160"/>
                  <a:pt x="185061" y="549961"/>
                </a:cubicBezTo>
                <a:cubicBezTo>
                  <a:pt x="190432" y="562720"/>
                  <a:pt x="197850" y="574517"/>
                  <a:pt x="207023" y="584885"/>
                </a:cubicBezTo>
                <a:cubicBezTo>
                  <a:pt x="261029" y="638891"/>
                  <a:pt x="369041" y="674895"/>
                  <a:pt x="468052" y="656893"/>
                </a:cubicBezTo>
                <a:cubicBezTo>
                  <a:pt x="574354" y="637271"/>
                  <a:pt x="697398" y="535109"/>
                  <a:pt x="724401" y="337087"/>
                </a:cubicBezTo>
                <a:cubicBezTo>
                  <a:pt x="753474" y="125204"/>
                  <a:pt x="622419" y="58056"/>
                  <a:pt x="553382" y="5805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8930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pic>
        <p:nvPicPr>
          <p:cNvPr id="14" name="Graphic 13" descr="IV">
            <a:extLst>
              <a:ext uri="{FF2B5EF4-FFF2-40B4-BE49-F238E27FC236}">
                <a16:creationId xmlns:a16="http://schemas.microsoft.com/office/drawing/2014/main" id="{B6DCDAB1-0020-44AF-8218-F96627630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81200" y="494116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8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9423A-98EF-48EC-8624-8763F4265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89" y="982663"/>
            <a:ext cx="11029616" cy="718145"/>
          </a:xfrm>
        </p:spPr>
        <p:txBody>
          <a:bodyPr/>
          <a:lstStyle/>
          <a:p>
            <a:r>
              <a:rPr lang="en-IN" sz="32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0E728-367D-4968-86E1-9EBD5548B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0" y="1768869"/>
            <a:ext cx="11029615" cy="4942714"/>
          </a:xfrm>
        </p:spPr>
        <p:txBody>
          <a:bodyPr anchor="t"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BC1E99-AD81-43A3-AA76-CB62791A35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466434"/>
              </p:ext>
            </p:extLst>
          </p:nvPr>
        </p:nvGraphicFramePr>
        <p:xfrm>
          <a:off x="1235462" y="2175079"/>
          <a:ext cx="9973106" cy="4350265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{B301B821-A1FF-4177-AEE7-76D212191A09}</a:tableStyleId>
              </a:tblPr>
              <a:tblGrid>
                <a:gridCol w="1719440">
                  <a:extLst>
                    <a:ext uri="{9D8B030D-6E8A-4147-A177-3AD203B41FA5}">
                      <a16:colId xmlns:a16="http://schemas.microsoft.com/office/drawing/2014/main" val="589985118"/>
                    </a:ext>
                  </a:extLst>
                </a:gridCol>
                <a:gridCol w="2022750">
                  <a:extLst>
                    <a:ext uri="{9D8B030D-6E8A-4147-A177-3AD203B41FA5}">
                      <a16:colId xmlns:a16="http://schemas.microsoft.com/office/drawing/2014/main" val="2787435429"/>
                    </a:ext>
                  </a:extLst>
                </a:gridCol>
                <a:gridCol w="6230916">
                  <a:extLst>
                    <a:ext uri="{9D8B030D-6E8A-4147-A177-3AD203B41FA5}">
                      <a16:colId xmlns:a16="http://schemas.microsoft.com/office/drawing/2014/main" val="2421387010"/>
                    </a:ext>
                  </a:extLst>
                </a:gridCol>
              </a:tblGrid>
              <a:tr h="476209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Business Areas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Principal Products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675103"/>
                  </a:ext>
                </a:extLst>
              </a:tr>
              <a:tr h="1260553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IN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Rare Disease</a:t>
                      </a:r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Focuses on treatment of rare diseases in immunology, hematology, metabolic and lysosomal storage disorders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IN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TAKHZYRO - Indicated </a:t>
                      </a:r>
                      <a:r>
                        <a:rPr lang="en-US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 the prevention of hereditary angioedema (HAE) attacks</a:t>
                      </a:r>
                      <a:r>
                        <a:rPr lang="en-IN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IN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ADYNOVATE/ADYNOVI -  Treatment for haemophilia A</a:t>
                      </a:r>
                    </a:p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IN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NATPARA/NATPAR - </a:t>
                      </a:r>
                      <a:r>
                        <a:rPr lang="en-US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Treatment for chronic hypoparathyroidism (HPT) </a:t>
                      </a:r>
                      <a:endParaRPr lang="en-IN" sz="12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IN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ELAPRASE - T</a:t>
                      </a:r>
                      <a:r>
                        <a:rPr lang="en-US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reatment of Hunter syndrome</a:t>
                      </a:r>
                      <a:endParaRPr lang="en-IN" sz="12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IN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REPLAGAL - T</a:t>
                      </a:r>
                      <a:r>
                        <a:rPr lang="en-US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reatment of Fabry disease</a:t>
                      </a:r>
                      <a:endParaRPr lang="en-IN" sz="12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IN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VPRIV - T</a:t>
                      </a:r>
                      <a:r>
                        <a:rPr lang="en-US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reatment for type 1 Gaucher disease</a:t>
                      </a:r>
                      <a:endParaRPr lang="en-IN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673750"/>
                  </a:ext>
                </a:extLst>
              </a:tr>
              <a:tr h="130743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ct val="2000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92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en-IN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Oncology</a:t>
                      </a:r>
                    </a:p>
                    <a:p>
                      <a:pPr marL="0" indent="0" algn="l" defTabSz="457200" rtl="0" eaLnBrk="1" latinLnBrk="0" hangingPunct="1">
                        <a:lnSpc>
                          <a:spcPct val="107000"/>
                        </a:lnSpc>
                        <a:spcBef>
                          <a:spcPct val="2000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92000"/>
                        <a:buFont typeface="Wingdings 2" panose="05020102010507070707" pitchFamily="18" charset="2"/>
                        <a:buNone/>
                      </a:pPr>
                      <a:endParaRPr lang="en-IN" sz="1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7000"/>
                        </a:lnSpc>
                        <a:spcBef>
                          <a:spcPct val="2000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92000"/>
                        <a:buFont typeface="Wingdings 2" panose="05020102010507070707" pitchFamily="18" charset="2"/>
                        <a:buNone/>
                      </a:pPr>
                      <a:r>
                        <a:rPr lang="en-US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Delivers novel medicines to patients suffering from cancer </a:t>
                      </a:r>
                      <a:endParaRPr lang="en-IN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IN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NINLARO - Oral proteasome inhibitor used for the t</a:t>
                      </a:r>
                      <a:r>
                        <a:rPr lang="en-US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reatment of multiple myeloma (MM)</a:t>
                      </a:r>
                      <a:endParaRPr lang="en-IN" sz="12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IN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ADCETRIS – An </a:t>
                      </a:r>
                      <a:r>
                        <a:rPr lang="en-US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anti-cancer agent used to treat Hodgkin lymphoma (HL) and systemic anaplastic large cell lymphoma (sALCL)</a:t>
                      </a:r>
                      <a:endParaRPr lang="en-IN" sz="12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IN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ALUNBRIG - </a:t>
                      </a:r>
                      <a:r>
                        <a:rPr lang="en-US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Anaplastic lymphoma kinase (ALK) inhibitor used to treat ALK-positive non-small cell lung cancer (NSCLC)</a:t>
                      </a:r>
                      <a:endParaRPr lang="en-IN" sz="12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0270615"/>
                  </a:ext>
                </a:extLst>
              </a:tr>
              <a:tr h="1153074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7000"/>
                        </a:lnSpc>
                        <a:spcBef>
                          <a:spcPct val="2000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92000"/>
                        <a:buFont typeface="Wingdings 2" panose="05020102010507070707" pitchFamily="18" charset="2"/>
                        <a:buNone/>
                      </a:pPr>
                      <a:r>
                        <a:rPr lang="en-IN" sz="12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Neuroscience</a:t>
                      </a:r>
                      <a:endParaRPr lang="en-IN" sz="1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7000"/>
                        </a:lnSpc>
                        <a:spcBef>
                          <a:spcPct val="2000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92000"/>
                        <a:buFont typeface="Wingdings 2" panose="05020102010507070707" pitchFamily="18" charset="2"/>
                        <a:buNone/>
                      </a:pPr>
                      <a:r>
                        <a:rPr lang="en-IN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Offers potentially disease-modifying medicines for </a:t>
                      </a:r>
                      <a:r>
                        <a:rPr lang="en-US" sz="12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patients suffering from neurological diseases</a:t>
                      </a:r>
                      <a:endParaRPr lang="en-IN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IN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VYVANSE - I</a:t>
                      </a:r>
                      <a:r>
                        <a:rPr lang="en-US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ndicated for the treatment of attention deficit hyperactivity disorder (ADHD)</a:t>
                      </a:r>
                      <a:endParaRPr lang="en-IN" sz="12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92000"/>
                        <a:buFont typeface="Wingdings" panose="05000000000000000000" pitchFamily="2" charset="2"/>
                        <a:buNone/>
                      </a:pPr>
                      <a:r>
                        <a:rPr lang="en-IN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TRINTELLIX - I</a:t>
                      </a:r>
                      <a:r>
                        <a:rPr lang="en-US" sz="12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ndicated for the treatment of major depressive disorder </a:t>
                      </a:r>
                      <a:endParaRPr lang="en-IN" sz="12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418614"/>
                  </a:ext>
                </a:extLst>
              </a:tr>
            </a:tbl>
          </a:graphicData>
        </a:graphic>
      </p:graphicFrame>
      <p:pic>
        <p:nvPicPr>
          <p:cNvPr id="7" name="Graphic 6" descr="DNA">
            <a:extLst>
              <a:ext uri="{FF2B5EF4-FFF2-40B4-BE49-F238E27FC236}">
                <a16:creationId xmlns:a16="http://schemas.microsoft.com/office/drawing/2014/main" id="{985C2E02-AFB9-4EDA-824B-4CDB46FBE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99432" y="2996952"/>
            <a:ext cx="824160" cy="864096"/>
          </a:xfrm>
          <a:prstGeom prst="rect">
            <a:avLst/>
          </a:prstGeom>
        </p:spPr>
      </p:pic>
      <p:pic>
        <p:nvPicPr>
          <p:cNvPr id="11" name="Graphic 10" descr="Brain">
            <a:extLst>
              <a:ext uri="{FF2B5EF4-FFF2-40B4-BE49-F238E27FC236}">
                <a16:creationId xmlns:a16="http://schemas.microsoft.com/office/drawing/2014/main" id="{12C1E2AC-C2C7-455F-A6BA-E9017ABD9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62868" y="5590664"/>
            <a:ext cx="860724" cy="862672"/>
          </a:xfrm>
          <a:prstGeom prst="rect">
            <a:avLst/>
          </a:prstGeom>
        </p:spPr>
      </p:pic>
      <p:pic>
        <p:nvPicPr>
          <p:cNvPr id="6" name="Graphic 5" descr="Network">
            <a:extLst>
              <a:ext uri="{FF2B5EF4-FFF2-40B4-BE49-F238E27FC236}">
                <a16:creationId xmlns:a16="http://schemas.microsoft.com/office/drawing/2014/main" id="{D080D3A5-446F-4EA1-B763-987968C340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81200" y="4314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95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20016-30BF-4E05-8ED1-0111AB490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272" y="764704"/>
            <a:ext cx="11029616" cy="664631"/>
          </a:xfrm>
        </p:spPr>
        <p:txBody>
          <a:bodyPr>
            <a:normAutofit/>
          </a:bodyPr>
          <a:lstStyle/>
          <a:p>
            <a:r>
              <a:rPr lang="en-IN" sz="32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Performance</a:t>
            </a:r>
          </a:p>
        </p:txBody>
      </p:sp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0B1EC4E1-B3B4-4C2E-9705-5B48E52EA8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1519727"/>
              </p:ext>
            </p:extLst>
          </p:nvPr>
        </p:nvGraphicFramePr>
        <p:xfrm>
          <a:off x="479376" y="1860210"/>
          <a:ext cx="600367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CB68933-E1F4-4778-940B-9C1A3012FBBC}"/>
              </a:ext>
            </a:extLst>
          </p:cNvPr>
          <p:cNvSpPr txBox="1"/>
          <p:nvPr/>
        </p:nvSpPr>
        <p:spPr>
          <a:xfrm>
            <a:off x="6803688" y="2307644"/>
            <a:ext cx="4908936" cy="378565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sz="15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FY2020, the company reported revenue of JPY3,291.2 billion, up 56.9% on an annual basis from JPY2097.2 billion in FY2019.</a:t>
            </a:r>
          </a:p>
          <a:p>
            <a:endParaRPr lang="en-US" sz="1500" dirty="0">
              <a:solidFill>
                <a:schemeClr val="tx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5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increase in top-line performance was due to  the revenue from the products obtained through the acquisition of Shire Plc.</a:t>
            </a:r>
          </a:p>
          <a:p>
            <a:endParaRPr lang="en-US" sz="1500" dirty="0">
              <a:solidFill>
                <a:schemeClr val="tx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5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However, Takeda registered a poor bottom line performance in FY2020.  The company’s operating profit declined by 57.7% as compared to FY2019 from JPY237.7 billion to JPY100.4 billion in FY2020. </a:t>
            </a:r>
          </a:p>
          <a:p>
            <a:endParaRPr lang="en-US" sz="1500" dirty="0">
              <a:solidFill>
                <a:schemeClr val="tx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5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Its net income dropped by 67.2% as compared to previous year from JPY135.1 billion in FY2019 to JPY44.3 in FY2020.</a:t>
            </a:r>
            <a:endParaRPr lang="en-IN" sz="1500" dirty="0">
              <a:solidFill>
                <a:schemeClr val="tx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28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39C5BB9-EA5A-4E57-AF20-43E3AA6E7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40" y="639272"/>
            <a:ext cx="8834265" cy="1008112"/>
          </a:xfrm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</a:t>
            </a:r>
            <a:r>
              <a:rPr lang="en-IN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by Therapeutic Area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E543943-5901-4B94-A6EC-76AE791A9A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8301811"/>
              </p:ext>
            </p:extLst>
          </p:nvPr>
        </p:nvGraphicFramePr>
        <p:xfrm>
          <a:off x="695400" y="2331040"/>
          <a:ext cx="4752528" cy="3546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B7AF5AE-6465-4AC2-BF4B-0DB2A6E797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5296818"/>
              </p:ext>
            </p:extLst>
          </p:nvPr>
        </p:nvGraphicFramePr>
        <p:xfrm>
          <a:off x="7248128" y="1710100"/>
          <a:ext cx="4199569" cy="2655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81F0E02-9862-486E-B47A-C785884CEC70}"/>
              </a:ext>
            </a:extLst>
          </p:cNvPr>
          <p:cNvSpPr txBox="1"/>
          <p:nvPr/>
        </p:nvSpPr>
        <p:spPr>
          <a:xfrm>
            <a:off x="5663952" y="4422591"/>
            <a:ext cx="5915682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>
              <a:spcAft>
                <a:spcPts val="600"/>
              </a:spcAft>
            </a:pPr>
            <a:r>
              <a:rPr lang="en-US" sz="13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FY2020, the company generated JPY697.9 billion revenue from GI therapeutic area and recorded an increase of 29.4% over FY2019. This was primarily due to the company’s top selling product ENTYVIO. GI business contributed 21% of Takeda’s total revenue.</a:t>
            </a:r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Similarly, the Rare Diseases, PDT, Oncology and Neuroscience business areas recorded JPY634.9 billion (19%), JPY394.6 billion (12%), JPY421 billion (13%), and JPY438.5 (13%) billion revenue respectively. </a:t>
            </a:r>
          </a:p>
          <a:p>
            <a:r>
              <a:rPr lang="en-US" sz="13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Apart from therapeutic areas, the company’s others business operation generated JPY704.8 revenue and accounted for  22% of Takeda’s total revenue.</a:t>
            </a:r>
          </a:p>
        </p:txBody>
      </p:sp>
    </p:spTree>
    <p:extLst>
      <p:ext uri="{BB962C8B-B14F-4D97-AF65-F5344CB8AC3E}">
        <p14:creationId xmlns:p14="http://schemas.microsoft.com/office/powerpoint/2010/main" val="121124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39C5BB9-EA5A-4E57-AF20-43E3AA6E7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583" y="620688"/>
            <a:ext cx="8330209" cy="1008112"/>
          </a:xfrm>
        </p:spPr>
        <p:txBody>
          <a:bodyPr>
            <a:normAutofit/>
          </a:bodyPr>
          <a:lstStyle/>
          <a:p>
            <a:r>
              <a:rPr lang="en-IN" sz="32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Performance by Geography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E543943-5901-4B94-A6EC-76AE791A9A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3601287"/>
              </p:ext>
            </p:extLst>
          </p:nvPr>
        </p:nvGraphicFramePr>
        <p:xfrm>
          <a:off x="6168008" y="1628800"/>
          <a:ext cx="496855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B7AF5AE-6465-4AC2-BF4B-0DB2A6E797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5906497"/>
              </p:ext>
            </p:extLst>
          </p:nvPr>
        </p:nvGraphicFramePr>
        <p:xfrm>
          <a:off x="625583" y="2420888"/>
          <a:ext cx="4894353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81F0E02-9862-486E-B47A-C785884CEC70}"/>
              </a:ext>
            </a:extLst>
          </p:cNvPr>
          <p:cNvSpPr txBox="1"/>
          <p:nvPr/>
        </p:nvSpPr>
        <p:spPr>
          <a:xfrm>
            <a:off x="5663952" y="4581128"/>
            <a:ext cx="5904656" cy="204671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>
              <a:spcAft>
                <a:spcPts val="600"/>
              </a:spcAft>
            </a:pPr>
            <a:r>
              <a:rPr lang="en-US" sz="13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Geographically, Takeda’s generates it revenue from five regions including Japan, the United States, Europe and Canada, Russia/CIS, Latin America, Asia (excluding Japan), and Other.</a:t>
            </a:r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FY2020, the company generated JPY1,596 billion revenue from the United states, which accounted for 48.5% of the total revenue.</a:t>
            </a:r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Similarly, Takeda generated JPY592.8 billion from Japan (18%), JPY645.5 billion from Europe and Canada (19.6%), JPY76.8 billion from Russia/CIS (2.3%), JPY143.5 billion from Latin America (4.4%), JPY165.4 billion from Asia excluding Japan (5%) and JPY71.3 billion from other (2.2%) regions. </a:t>
            </a:r>
          </a:p>
        </p:txBody>
      </p:sp>
    </p:spTree>
    <p:extLst>
      <p:ext uri="{BB962C8B-B14F-4D97-AF65-F5344CB8AC3E}">
        <p14:creationId xmlns:p14="http://schemas.microsoft.com/office/powerpoint/2010/main" val="196999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rgbClr val="AD7375">
                <a:lumMod val="98000"/>
              </a:srgbClr>
            </a:gs>
            <a:gs pos="57290">
              <a:srgbClr val="AD7375"/>
            </a:gs>
            <a:gs pos="23596">
              <a:srgbClr val="AD7375"/>
            </a:gs>
            <a:gs pos="100000">
              <a:srgbClr val="AD7375"/>
            </a:gs>
            <a:gs pos="100000">
              <a:srgbClr val="734D4E"/>
            </a:gs>
            <a:gs pos="100000">
              <a:scrgbClr r="0" g="0" b="0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FB59876-800D-4BE3-8FCB-087D015E5782}"/>
              </a:ext>
            </a:extLst>
          </p:cNvPr>
          <p:cNvSpPr txBox="1"/>
          <p:nvPr/>
        </p:nvSpPr>
        <p:spPr>
          <a:xfrm>
            <a:off x="7680176" y="2318677"/>
            <a:ext cx="3888432" cy="4062651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5875" cmpd="thickThin">
            <a:solidFill>
              <a:schemeClr val="accent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Strategies</a:t>
            </a:r>
          </a:p>
          <a:p>
            <a:pPr algn="ctr"/>
            <a:endParaRPr lang="en-IN" b="1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IN" sz="2000" b="1" dirty="0">
              <a:solidFill>
                <a:srgbClr val="656367">
                  <a:lumMod val="20000"/>
                  <a:lumOff val="8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IN" b="1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become a </a:t>
            </a:r>
            <a:r>
              <a:rPr lang="en-US" sz="1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cloud-first company</a:t>
            </a:r>
            <a:r>
              <a:rPr 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moving 80% of applications to the cloud over next few years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Empowering </a:t>
            </a:r>
            <a:r>
              <a:rPr lang="en-US" sz="1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employees with artificial intelligence capabilities </a:t>
            </a:r>
            <a:r>
              <a:rPr 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deliver transformative therapies and better experiences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Adoption of </a:t>
            </a:r>
            <a:r>
              <a:rPr lang="en-US" sz="1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interoperability technology </a:t>
            </a:r>
            <a:r>
              <a:rPr lang="en-US" sz="14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enhancing clinical trials, patient engagement and outcomes</a:t>
            </a:r>
          </a:p>
          <a:p>
            <a:r>
              <a:rPr lang="en-US" sz="1400" b="1" i="0" dirty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Partnerships </a:t>
            </a:r>
            <a:r>
              <a:rPr lang="en-US" sz="1400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 Catalysts for Innovation</a:t>
            </a:r>
            <a:endParaRPr lang="en-US" sz="1400" b="1" i="0" dirty="0">
              <a:solidFill>
                <a:srgbClr val="000000"/>
              </a:solidFill>
              <a:effectLst/>
              <a:latin typeface="Open Sans"/>
            </a:endParaRPr>
          </a:p>
        </p:txBody>
      </p:sp>
      <p:graphicFrame>
        <p:nvGraphicFramePr>
          <p:cNvPr id="25" name="Diagram 24">
            <a:extLst>
              <a:ext uri="{FF2B5EF4-FFF2-40B4-BE49-F238E27FC236}">
                <a16:creationId xmlns:a16="http://schemas.microsoft.com/office/drawing/2014/main" id="{E6B6B689-7578-4BE4-A92B-E19E4D4806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3586864"/>
              </p:ext>
            </p:extLst>
          </p:nvPr>
        </p:nvGraphicFramePr>
        <p:xfrm>
          <a:off x="551384" y="2060848"/>
          <a:ext cx="6828184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E3A59C59-DDCE-4BEE-9C13-13E1623B51C5}"/>
              </a:ext>
            </a:extLst>
          </p:cNvPr>
          <p:cNvSpPr txBox="1"/>
          <p:nvPr/>
        </p:nvSpPr>
        <p:spPr>
          <a:xfrm>
            <a:off x="551384" y="980728"/>
            <a:ext cx="7778144" cy="584775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Strategies and Challenges</a:t>
            </a:r>
            <a:r>
              <a:rPr lang="en-IN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9" name="Graphic 28" descr="Internet">
            <a:extLst>
              <a:ext uri="{FF2B5EF4-FFF2-40B4-BE49-F238E27FC236}">
                <a16:creationId xmlns:a16="http://schemas.microsoft.com/office/drawing/2014/main" id="{2EDA9232-46A7-4FF0-B5CF-5446471DF46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20336" y="2395736"/>
            <a:ext cx="1033264" cy="1033264"/>
          </a:xfrm>
          <a:prstGeom prst="rect">
            <a:avLst/>
          </a:prstGeom>
          <a:effectLst>
            <a:outerShdw blurRad="50800" dist="50800" dir="5400000" algn="ctr" rotWithShape="0">
              <a:schemeClr val="tx2">
                <a:lumMod val="60000"/>
                <a:lumOff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212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186AA-20F6-4588-BDB8-2CE170E64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980728"/>
            <a:ext cx="10356762" cy="732087"/>
          </a:xfrm>
        </p:spPr>
        <p:txBody>
          <a:bodyPr/>
          <a:lstStyle/>
          <a:p>
            <a:r>
              <a:rPr lang="en-IN" sz="32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Latest Strategic Initiatives</a:t>
            </a:r>
          </a:p>
        </p:txBody>
      </p:sp>
      <p:graphicFrame>
        <p:nvGraphicFramePr>
          <p:cNvPr id="5" name="Table 10">
            <a:extLst>
              <a:ext uri="{FF2B5EF4-FFF2-40B4-BE49-F238E27FC236}">
                <a16:creationId xmlns:a16="http://schemas.microsoft.com/office/drawing/2014/main" id="{C1BDA258-A66B-4ED5-A76E-B59D0084B4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462166"/>
              </p:ext>
            </p:extLst>
          </p:nvPr>
        </p:nvGraphicFramePr>
        <p:xfrm>
          <a:off x="1055440" y="2060848"/>
          <a:ext cx="10153129" cy="4580212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  <a:tableStyleId>{125E5076-3810-47DD-B79F-674D7AD40C01}</a:tableStyleId>
              </a:tblPr>
              <a:tblGrid>
                <a:gridCol w="1433839">
                  <a:extLst>
                    <a:ext uri="{9D8B030D-6E8A-4147-A177-3AD203B41FA5}">
                      <a16:colId xmlns:a16="http://schemas.microsoft.com/office/drawing/2014/main" val="3204132003"/>
                    </a:ext>
                  </a:extLst>
                </a:gridCol>
                <a:gridCol w="2557659">
                  <a:extLst>
                    <a:ext uri="{9D8B030D-6E8A-4147-A177-3AD203B41FA5}">
                      <a16:colId xmlns:a16="http://schemas.microsoft.com/office/drawing/2014/main" val="3605082625"/>
                    </a:ext>
                  </a:extLst>
                </a:gridCol>
                <a:gridCol w="6161631">
                  <a:extLst>
                    <a:ext uri="{9D8B030D-6E8A-4147-A177-3AD203B41FA5}">
                      <a16:colId xmlns:a16="http://schemas.microsoft.com/office/drawing/2014/main" val="2653632618"/>
                    </a:ext>
                  </a:extLst>
                </a:gridCol>
              </a:tblGrid>
              <a:tr h="398134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Timeline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Strategy 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Major Initiatives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956971"/>
                  </a:ext>
                </a:extLst>
              </a:tr>
              <a:tr h="460862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Dec 2020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Business Strategy: Divesture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Takeda Furthers Innovation-Focused Strategy in China with Sale of Select Non-Core Assets </a:t>
                      </a:r>
                      <a:endParaRPr lang="en-IN" sz="13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6498944"/>
                  </a:ext>
                </a:extLst>
              </a:tr>
              <a:tr h="46086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Dec 2020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IT Strategy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Global pharma giant Takeda to reveal how it’s using automation at next week’s Reboot Work Festival</a:t>
                      </a:r>
                      <a:endParaRPr lang="en-US" sz="13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199104"/>
                  </a:ext>
                </a:extLst>
              </a:tr>
              <a:tr h="46086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Dec 2020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Business Strategy: Divesture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Takeda Completes Sale of Select OTC and Non-Core Assets to Celltrion in Asia Pacific</a:t>
                      </a:r>
                      <a:endParaRPr lang="en-IN" sz="13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050792"/>
                  </a:ext>
                </a:extLst>
              </a:tr>
              <a:tr h="460862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Oct 2020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Business Strategy: Partnership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Takeda and Arrowhead Collaborate to Co-Develop and Co-Commercialize ARO-AAT for Alpha-1 Antitrypsin-Associated Liver Disease</a:t>
                      </a:r>
                      <a:endParaRPr lang="en-IN" sz="13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791729"/>
                  </a:ext>
                </a:extLst>
              </a:tr>
              <a:tr h="370184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Oct 2020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IT Strategy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Takeda Accelerates Digital Transformation with Accenture and AWS</a:t>
                      </a:r>
                      <a:endParaRPr lang="en-US" sz="13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440356"/>
                  </a:ext>
                </a:extLst>
              </a:tr>
              <a:tr h="460862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Oct 2020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IT Strategy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Takeda digital transformation continues with trial data platform pact through Seqster</a:t>
                      </a:r>
                      <a:endParaRPr lang="en-US" sz="13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625294"/>
                  </a:ext>
                </a:extLst>
              </a:tr>
              <a:tr h="460862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Aug 2020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Business Strategy: Partnership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Novavax and Takeda Announce Collaboration for Novavax’ COVID-19 Vaccine Candidate in Japan</a:t>
                      </a:r>
                      <a:endParaRPr lang="en-US" sz="13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732868"/>
                  </a:ext>
                </a:extLst>
              </a:tr>
              <a:tr h="460862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Sep 2020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Business Strategy: Expanding R&amp;D Capabilities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Takeda Opens New R&amp;D Cell Therapy Manufacturing Facility to Support Expansion</a:t>
                      </a:r>
                      <a:endParaRPr lang="en-US" sz="13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563546"/>
                  </a:ext>
                </a:extLst>
              </a:tr>
              <a:tr h="398134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Feb 2020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3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Business Strategy: Acquisition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Takeda acquires PvP Biologics in $330m deal</a:t>
                      </a:r>
                      <a:endParaRPr lang="en-US" sz="1300" b="0" i="0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417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24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F45A6-AA4D-4DEB-9046-227ECF2C9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065" y="908720"/>
            <a:ext cx="11029616" cy="693507"/>
          </a:xfrm>
        </p:spPr>
        <p:txBody>
          <a:bodyPr/>
          <a:lstStyle/>
          <a:p>
            <a:r>
              <a:rPr lang="en-IN" sz="32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Peer Benchmarking</a:t>
            </a:r>
            <a:endParaRPr lang="en-IN" sz="3200" dirty="0"/>
          </a:p>
        </p:txBody>
      </p:sp>
      <p:graphicFrame>
        <p:nvGraphicFramePr>
          <p:cNvPr id="8" name="Table 10">
            <a:extLst>
              <a:ext uri="{FF2B5EF4-FFF2-40B4-BE49-F238E27FC236}">
                <a16:creationId xmlns:a16="http://schemas.microsoft.com/office/drawing/2014/main" id="{CAF6577F-B08D-4430-ABD2-2B053E734E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177445"/>
              </p:ext>
            </p:extLst>
          </p:nvPr>
        </p:nvGraphicFramePr>
        <p:xfrm>
          <a:off x="714065" y="2060848"/>
          <a:ext cx="10782535" cy="4293398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  <a:tableStyleId>{125E5076-3810-47DD-B79F-674D7AD40C01}</a:tableStyleId>
              </a:tblPr>
              <a:tblGrid>
                <a:gridCol w="388457">
                  <a:extLst>
                    <a:ext uri="{9D8B030D-6E8A-4147-A177-3AD203B41FA5}">
                      <a16:colId xmlns:a16="http://schemas.microsoft.com/office/drawing/2014/main" val="1157680865"/>
                    </a:ext>
                  </a:extLst>
                </a:gridCol>
                <a:gridCol w="1288505">
                  <a:extLst>
                    <a:ext uri="{9D8B030D-6E8A-4147-A177-3AD203B41FA5}">
                      <a16:colId xmlns:a16="http://schemas.microsoft.com/office/drawing/2014/main" val="3204132003"/>
                    </a:ext>
                  </a:extLst>
                </a:gridCol>
                <a:gridCol w="3035191">
                  <a:extLst>
                    <a:ext uri="{9D8B030D-6E8A-4147-A177-3AD203B41FA5}">
                      <a16:colId xmlns:a16="http://schemas.microsoft.com/office/drawing/2014/main" val="3605082625"/>
                    </a:ext>
                  </a:extLst>
                </a:gridCol>
                <a:gridCol w="3035191">
                  <a:extLst>
                    <a:ext uri="{9D8B030D-6E8A-4147-A177-3AD203B41FA5}">
                      <a16:colId xmlns:a16="http://schemas.microsoft.com/office/drawing/2014/main" val="2653632618"/>
                    </a:ext>
                  </a:extLst>
                </a:gridCol>
                <a:gridCol w="3035191">
                  <a:extLst>
                    <a:ext uri="{9D8B030D-6E8A-4147-A177-3AD203B41FA5}">
                      <a16:colId xmlns:a16="http://schemas.microsoft.com/office/drawing/2014/main" val="2673450403"/>
                    </a:ext>
                  </a:extLst>
                </a:gridCol>
              </a:tblGrid>
              <a:tr h="524933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i="0" u="none" strike="noStrike" dirty="0"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Pear Companies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Pfizer, Inc.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kern="120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Bayer AG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kern="120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AstraZeneca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956971"/>
                  </a:ext>
                </a:extLst>
              </a:tr>
              <a:tr h="413333">
                <a:tc rowSpan="6"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i="0" u="none" strike="noStrike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Key Facts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i="0" u="none" strike="noStrike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Headquarter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New York, United States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Leverkusen, Germany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Cambridge, United Kingdom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6498944"/>
                  </a:ext>
                </a:extLst>
              </a:tr>
              <a:tr h="41333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300" b="0" i="0" u="none" strike="noStrike" dirty="0"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1" i="0" u="none" strike="noStrike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Company 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Public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199104"/>
                  </a:ext>
                </a:extLst>
              </a:tr>
              <a:tr h="41333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300" b="0" i="0" u="none" strike="noStrike" dirty="0"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1" i="0" u="none" strike="noStrike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StockEx:Ticker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NYSE:PFE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ETR: BAYN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LON: AZN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050792"/>
                  </a:ext>
                </a:extLst>
              </a:tr>
              <a:tr h="413333">
                <a:tc vMerge="1"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0" i="0" u="none" strike="noStrike" dirty="0"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Fiscal Year End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December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December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December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791729"/>
                  </a:ext>
                </a:extLst>
              </a:tr>
              <a:tr h="413333">
                <a:tc vMerge="1"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0" i="0" u="none" strike="noStrike" dirty="0"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Revenue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51,750 ($M)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43,545 (€M)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24,384 ($M)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440356"/>
                  </a:ext>
                </a:extLst>
              </a:tr>
              <a:tr h="413333">
                <a:tc vMerge="1"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0" i="0" u="none" strike="noStrike" dirty="0"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Employees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88,300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103,824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70,600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625294"/>
                  </a:ext>
                </a:extLst>
              </a:tr>
              <a:tr h="787400">
                <a:tc rowSpan="2"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Business Profile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Focused Therapeutic 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Internal Medicine, Oncology, Hospital, Vaccines, Inflammation &amp; Immunology and Rare Disease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Cardiology, oncology,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women’s health, hematology and ophthalmology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Oncology, Cardiovascular, Renal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&amp; Metabolism, Respiratory, Other Disease Areas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732868"/>
                  </a:ext>
                </a:extLst>
              </a:tr>
              <a:tr h="384131">
                <a:tc vMerge="1"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0" i="0" u="none" strike="noStrike" dirty="0"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Geographic Presence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125 Countries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87 Countries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 Countries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035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836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0A66F-1DD8-47D6-BE65-2CF9DB28C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836712"/>
            <a:ext cx="10058400" cy="792088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Stakeholders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96A6A2F-EF14-4206-B91B-67C6E9DA0E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6290817"/>
              </p:ext>
            </p:extLst>
          </p:nvPr>
        </p:nvGraphicFramePr>
        <p:xfrm>
          <a:off x="695400" y="1988840"/>
          <a:ext cx="511256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B01E8C1-6A17-4250-B168-F028E9AF25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5517042"/>
              </p:ext>
            </p:extLst>
          </p:nvPr>
        </p:nvGraphicFramePr>
        <p:xfrm>
          <a:off x="6168008" y="1927815"/>
          <a:ext cx="5360144" cy="4813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722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408D-F454-4CFB-AF5F-2130CFBE9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548680"/>
            <a:ext cx="10058400" cy="953516"/>
          </a:xfrm>
        </p:spPr>
        <p:txBody>
          <a:bodyPr>
            <a:normAutofit/>
          </a:bodyPr>
          <a:lstStyle/>
          <a:p>
            <a:r>
              <a:rPr lang="en-IN" sz="32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IT Outsourcing Vendors</a:t>
            </a:r>
          </a:p>
        </p:txBody>
      </p:sp>
      <p:graphicFrame>
        <p:nvGraphicFramePr>
          <p:cNvPr id="6" name="Table 10">
            <a:extLst>
              <a:ext uri="{FF2B5EF4-FFF2-40B4-BE49-F238E27FC236}">
                <a16:creationId xmlns:a16="http://schemas.microsoft.com/office/drawing/2014/main" id="{3A1902A6-2D08-4C1C-A8F4-AC5A79B8EF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336503"/>
              </p:ext>
            </p:extLst>
          </p:nvPr>
        </p:nvGraphicFramePr>
        <p:xfrm>
          <a:off x="623393" y="1916832"/>
          <a:ext cx="10945215" cy="4713927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  <a:tableStyleId>{125E5076-3810-47DD-B79F-674D7AD40C01}</a:tableStyleId>
              </a:tblPr>
              <a:tblGrid>
                <a:gridCol w="890862">
                  <a:extLst>
                    <a:ext uri="{9D8B030D-6E8A-4147-A177-3AD203B41FA5}">
                      <a16:colId xmlns:a16="http://schemas.microsoft.com/office/drawing/2014/main" val="1157680865"/>
                    </a:ext>
                  </a:extLst>
                </a:gridCol>
                <a:gridCol w="3351451">
                  <a:extLst>
                    <a:ext uri="{9D8B030D-6E8A-4147-A177-3AD203B41FA5}">
                      <a16:colId xmlns:a16="http://schemas.microsoft.com/office/drawing/2014/main" val="3605082625"/>
                    </a:ext>
                  </a:extLst>
                </a:gridCol>
                <a:gridCol w="3351451">
                  <a:extLst>
                    <a:ext uri="{9D8B030D-6E8A-4147-A177-3AD203B41FA5}">
                      <a16:colId xmlns:a16="http://schemas.microsoft.com/office/drawing/2014/main" val="2653632618"/>
                    </a:ext>
                  </a:extLst>
                </a:gridCol>
                <a:gridCol w="3351451">
                  <a:extLst>
                    <a:ext uri="{9D8B030D-6E8A-4147-A177-3AD203B41FA5}">
                      <a16:colId xmlns:a16="http://schemas.microsoft.com/office/drawing/2014/main" val="2673450403"/>
                    </a:ext>
                  </a:extLst>
                </a:gridCol>
              </a:tblGrid>
              <a:tr h="529418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i="0" u="none" strike="noStrike" dirty="0"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ln>
                            <a:solidFill>
                              <a:schemeClr val="tx2">
                                <a:lumMod val="40000"/>
                                <a:lumOff val="60000"/>
                              </a:schemeClr>
                            </a:solidFill>
                          </a:ln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Accenture, Plc. (Accenture)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ln>
                            <a:solidFill>
                              <a:schemeClr val="tx2">
                                <a:lumMod val="40000"/>
                                <a:lumOff val="60000"/>
                              </a:schemeClr>
                            </a:solidFill>
                          </a:ln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Amazon Web Services, Inc. (AWS)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ln>
                            <a:solidFill>
                              <a:schemeClr val="tx2">
                                <a:lumMod val="40000"/>
                                <a:lumOff val="60000"/>
                              </a:schemeClr>
                            </a:solidFill>
                          </a:ln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Uipath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956971"/>
                  </a:ext>
                </a:extLst>
              </a:tr>
              <a:tr h="310603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3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Business Overview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600"/>
                        </a:spcAft>
                        <a:buNone/>
                      </a:pPr>
                      <a:r>
                        <a:rPr lang="en-US" sz="1200" i="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Professional services company that offers a range of consulting, Interactive, technology and operations services.</a:t>
                      </a:r>
                    </a:p>
                    <a:p>
                      <a:pPr marL="0" indent="0" algn="l">
                        <a:spcAft>
                          <a:spcPts val="600"/>
                        </a:spcAft>
                        <a:buNone/>
                      </a:pPr>
                      <a:r>
                        <a:rPr lang="en-US" sz="1200" i="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Serves in more than  </a:t>
                      </a:r>
                      <a:r>
                        <a:rPr lang="en-IN" sz="1200" i="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industries </a:t>
                      </a:r>
                    </a:p>
                    <a:p>
                      <a:pPr marL="0" indent="0" algn="l">
                        <a:spcAft>
                          <a:spcPts val="600"/>
                        </a:spcAft>
                        <a:buNone/>
                      </a:pPr>
                      <a:r>
                        <a:rPr lang="en-US" sz="1200" b="0" i="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fiscal 2020, the company invested US</a:t>
                      </a:r>
                      <a:r>
                        <a:rPr lang="en-IN" sz="1200" b="0" i="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$871 million </a:t>
                      </a:r>
                      <a:r>
                        <a:rPr lang="en-US" sz="1200" b="0" i="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its R&amp;D operations. </a:t>
                      </a:r>
                    </a:p>
                    <a:p>
                      <a:pPr marL="0" indent="0" algn="l">
                        <a:spcAft>
                          <a:spcPts val="600"/>
                        </a:spcAft>
                        <a:buNone/>
                      </a:pPr>
                      <a:r>
                        <a:rPr lang="en-US" sz="1200" b="0" i="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 of August 31, 2020 the company had a portfolio of over 7,900 patents and pending patent applications across the world. </a:t>
                      </a:r>
                    </a:p>
                    <a:p>
                      <a:pPr marL="0" indent="0" algn="l">
                        <a:spcAft>
                          <a:spcPts val="600"/>
                        </a:spcAft>
                        <a:buNone/>
                      </a:pPr>
                      <a:r>
                        <a:rPr lang="en-US" sz="1200" b="0" i="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 operates  across 120 nations and employs 514,000. </a:t>
                      </a:r>
                    </a:p>
                    <a:p>
                      <a:pPr marL="0" indent="0" algn="l">
                        <a:spcAft>
                          <a:spcPts val="600"/>
                        </a:spcAft>
                        <a:buNone/>
                      </a:pPr>
                      <a:r>
                        <a:rPr lang="en-US" sz="1200" b="0" i="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2020, the company invested more than US$1.5 billion across 34 strategic acquisitions. Accenture is headquartered in Dublin, Ireland.</a:t>
                      </a:r>
                      <a:endParaRPr lang="en-IN" sz="1200" b="0" i="0" u="none" strike="noStrike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Offers </a:t>
                      </a:r>
                      <a:r>
                        <a:rPr lang="en-US" sz="1200" b="0" i="0" u="none" strike="noStrike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 infrastructure services including website hosting, backup, digital marketing, analytics, application integration, blockchain, networking, and other related services.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Its operations spans across 77 Availability Zones within 24 geographic regions across the globe and has announced plans for 18 more Availability Zones and 6 more AWS Regions in Australia, India, Indonesia, Japan, Spain, and Switzerland.</a:t>
                      </a:r>
                      <a:endParaRPr lang="en-IN" sz="1200" b="0" i="0" u="none" strike="noStrike" kern="12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company operates as subsidiary of  Amazon.com, Inc. AWS is headquartered in </a:t>
                      </a:r>
                      <a:r>
                        <a:rPr lang="en-US" sz="1200" b="0" i="0" u="none" strike="noStrike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Seattle, United States</a:t>
                      </a:r>
                      <a:endParaRPr lang="en-IN" sz="1200" b="0" i="0" u="none" strike="noStrike" kern="12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Designs and develops robotic process automation software.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UiPath offers UiPath Studio that models automation visually, UiPathOrchestrator that manages critical enterprise duties, and UiPath Robot that executes processes.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 primarily serves to finance and banking, insurance, healthcare, telecom, manufacturing, BPOs, and shared service organizations.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company operates through 40 offices spanned across the United Kingdom, France, Romania, Japan, Singapore, India, and Australia.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UiPath is headquartered in New York, United States</a:t>
                      </a:r>
                      <a:endParaRPr lang="en-IN" sz="1200" b="0" i="0" u="none" strike="noStrike" kern="12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616498944"/>
                  </a:ext>
                </a:extLst>
              </a:tr>
              <a:tr h="104506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Key Offerings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(Domain Specific)</a:t>
                      </a:r>
                      <a:endParaRPr lang="en-IN" sz="10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High-impact healthcare consulting, Digital Health, Operational Transformation, Consumer Experience, Patient engagement support, Precision medicine delivery and MedTech manufacturing and supply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kern="1200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Telehealth, Change Healthcare Clearinghouse, and a Medical Eligibility Benefits API, InterSystems IRIS, Dicom Systems Unifier platform, Healthcare analytics, CloudEndure Disaster Recovery and other storage solutions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Developer tools like UiPath Studio, enterprise robot manager like UiPathOrchestrator, Platform or technology integration, process delivery tools like task mining, AI/ML capabilities, Computer vision among others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09791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713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408D-F454-4CFB-AF5F-2130CFBE9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548680"/>
            <a:ext cx="10058400" cy="953516"/>
          </a:xfrm>
        </p:spPr>
        <p:txBody>
          <a:bodyPr>
            <a:normAutofit/>
          </a:bodyPr>
          <a:lstStyle/>
          <a:p>
            <a:r>
              <a:rPr lang="en-IN" sz="32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IT Outsourcing Vendors Continued…</a:t>
            </a:r>
          </a:p>
        </p:txBody>
      </p:sp>
      <p:graphicFrame>
        <p:nvGraphicFramePr>
          <p:cNvPr id="6" name="Table 10">
            <a:extLst>
              <a:ext uri="{FF2B5EF4-FFF2-40B4-BE49-F238E27FC236}">
                <a16:creationId xmlns:a16="http://schemas.microsoft.com/office/drawing/2014/main" id="{3A1902A6-2D08-4C1C-A8F4-AC5A79B8EF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693588"/>
              </p:ext>
            </p:extLst>
          </p:nvPr>
        </p:nvGraphicFramePr>
        <p:xfrm>
          <a:off x="1199456" y="1916832"/>
          <a:ext cx="9937104" cy="4658936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  <a:tableStyleId>{125E5076-3810-47DD-B79F-674D7AD40C01}</a:tableStyleId>
              </a:tblPr>
              <a:tblGrid>
                <a:gridCol w="808809">
                  <a:extLst>
                    <a:ext uri="{9D8B030D-6E8A-4147-A177-3AD203B41FA5}">
                      <a16:colId xmlns:a16="http://schemas.microsoft.com/office/drawing/2014/main" val="1157680865"/>
                    </a:ext>
                  </a:extLst>
                </a:gridCol>
                <a:gridCol w="3059858">
                  <a:extLst>
                    <a:ext uri="{9D8B030D-6E8A-4147-A177-3AD203B41FA5}">
                      <a16:colId xmlns:a16="http://schemas.microsoft.com/office/drawing/2014/main" val="3605082625"/>
                    </a:ext>
                  </a:extLst>
                </a:gridCol>
                <a:gridCol w="3025672">
                  <a:extLst>
                    <a:ext uri="{9D8B030D-6E8A-4147-A177-3AD203B41FA5}">
                      <a16:colId xmlns:a16="http://schemas.microsoft.com/office/drawing/2014/main" val="2653632618"/>
                    </a:ext>
                  </a:extLst>
                </a:gridCol>
                <a:gridCol w="3042765">
                  <a:extLst>
                    <a:ext uri="{9D8B030D-6E8A-4147-A177-3AD203B41FA5}">
                      <a16:colId xmlns:a16="http://schemas.microsoft.com/office/drawing/2014/main" val="2673450403"/>
                    </a:ext>
                  </a:extLst>
                </a:gridCol>
              </a:tblGrid>
              <a:tr h="546922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i="0" u="none" strike="noStrike" dirty="0"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ln>
                            <a:solidFill>
                              <a:schemeClr val="tx2">
                                <a:lumMod val="40000"/>
                                <a:lumOff val="60000"/>
                              </a:schemeClr>
                            </a:solidFill>
                          </a:ln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Accenture, Plc. (Accenture)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ln>
                            <a:solidFill>
                              <a:schemeClr val="tx2">
                                <a:lumMod val="40000"/>
                                <a:lumOff val="60000"/>
                              </a:schemeClr>
                            </a:solidFill>
                          </a:ln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Amazon Web Services, Inc. (AWS)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ln>
                            <a:solidFill>
                              <a:schemeClr val="tx2">
                                <a:lumMod val="40000"/>
                                <a:lumOff val="60000"/>
                              </a:schemeClr>
                            </a:solidFill>
                          </a:ln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Uipath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956971"/>
                  </a:ext>
                </a:extLst>
              </a:tr>
              <a:tr h="203990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3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Strength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8890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IN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Strong Financial Performance</a:t>
                      </a:r>
                    </a:p>
                    <a:p>
                      <a:pPr marL="0" lvl="0" algn="l" defTabSz="8890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IN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Strong Clientele base</a:t>
                      </a:r>
                    </a:p>
                    <a:p>
                      <a:pPr marL="0" lvl="0" algn="l" defTabSz="8890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IN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Wide end-user markets</a:t>
                      </a:r>
                    </a:p>
                    <a:p>
                      <a:pPr marL="0" lvl="0" algn="l" defTabSz="8890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IN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Strong patent portfolio with of over 7,900 </a:t>
                      </a:r>
                    </a:p>
                    <a:p>
                      <a:pPr marL="0" lvl="0" algn="l" defTabSz="8890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IN" sz="1300" b="0" i="0" u="none" strike="noStrike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 strategic acquisitions in 2020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890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Offers a number of features to ensure high availability</a:t>
                      </a:r>
                    </a:p>
                    <a:p>
                      <a:pPr marL="0" marR="0" lvl="0" indent="0" algn="l" defTabSz="8890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Wide range of service offerings including 175 IaaS and PaaS services</a:t>
                      </a:r>
                    </a:p>
                    <a:p>
                      <a:pPr marL="0" marR="0" lvl="0" indent="0" algn="l" defTabSz="8890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Extensive partner ecosystem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890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Market leading position in RPA solutions</a:t>
                      </a:r>
                    </a:p>
                    <a:p>
                      <a:pPr marL="0" marR="0" lvl="0" indent="0" algn="l" defTabSz="8890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Strong technology alliance partnerships</a:t>
                      </a:r>
                    </a:p>
                    <a:p>
                      <a:pPr marL="0" marR="0" lvl="0" indent="0" algn="l" defTabSz="8890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Focused on product development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616498944"/>
                  </a:ext>
                </a:extLst>
              </a:tr>
              <a:tr h="203990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Challenges</a:t>
                      </a:r>
                      <a:endParaRPr lang="en-IN" sz="10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8890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IN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Intense competition </a:t>
                      </a:r>
                    </a:p>
                    <a:p>
                      <a:pPr marL="0" lvl="0" algn="l" defTabSz="8890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IN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Consolidation in industry</a:t>
                      </a:r>
                    </a:p>
                    <a:p>
                      <a:pPr marL="0" lvl="0" algn="l" defTabSz="8890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IN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Lack of skilled workforce</a:t>
                      </a:r>
                    </a:p>
                    <a:p>
                      <a:pPr marL="0" lvl="0" algn="l" defTabSz="8890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IN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Technological obsolescence</a:t>
                      </a:r>
                    </a:p>
                    <a:p>
                      <a:pPr marL="0" lvl="0" algn="l" defTabSz="8890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Premium offering may not resonate with midmarket customers</a:t>
                      </a:r>
                      <a:endParaRPr lang="en-US" sz="1300" b="0" i="0" u="none" strike="noStrike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890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Regulatory risks associated with specific countries</a:t>
                      </a:r>
                    </a:p>
                    <a:p>
                      <a:pPr marL="0" marR="0" lvl="0" indent="0" algn="l" defTabSz="8890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Online data security</a:t>
                      </a:r>
                    </a:p>
                    <a:p>
                      <a:pPr marL="0" marR="0" lvl="0" indent="0" algn="l" defTabSz="8890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Cloud providers are offering more advanced dashboards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Lack of skilled workforce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Critical and complex RPA customization issues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High risk of data security </a:t>
                      </a:r>
                      <a:endParaRPr lang="en-IN" sz="1300" b="0" kern="12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09791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908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3230</TotalTime>
  <Words>2259</Words>
  <Application>Microsoft Office PowerPoint</Application>
  <PresentationFormat>Widescreen</PresentationFormat>
  <Paragraphs>281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Century Gothic</vt:lpstr>
      <vt:lpstr>Franklin Gothic Medium</vt:lpstr>
      <vt:lpstr>Open Sans</vt:lpstr>
      <vt:lpstr>Wingdings</vt:lpstr>
      <vt:lpstr>Wingdings 2</vt:lpstr>
      <vt:lpstr>Wingdings 3</vt:lpstr>
      <vt:lpstr>Ion Boardroom</vt:lpstr>
      <vt:lpstr>PowerPoint Presentation</vt:lpstr>
      <vt:lpstr>PowerPoint Presentation</vt:lpstr>
      <vt:lpstr>Business Overview</vt:lpstr>
      <vt:lpstr>Business Areas</vt:lpstr>
      <vt:lpstr>Business Areas</vt:lpstr>
      <vt:lpstr>Financial Performance</vt:lpstr>
      <vt:lpstr>Financial Performance by Therapeutic Area</vt:lpstr>
      <vt:lpstr>Financial Performance by Geography</vt:lpstr>
      <vt:lpstr>PowerPoint Presentation</vt:lpstr>
      <vt:lpstr>Latest Strategic Initiatives</vt:lpstr>
      <vt:lpstr>Peer Benchmarking</vt:lpstr>
      <vt:lpstr>Key Stakeholders</vt:lpstr>
      <vt:lpstr>Key IT Outsourcing Vendors</vt:lpstr>
      <vt:lpstr>Key IT Outsourcing Vendors Continued…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Takeda Pharmaceutical Company Limited</dc:title>
  <dc:creator>sonali patnaik</dc:creator>
  <cp:lastModifiedBy>sonali patnaik</cp:lastModifiedBy>
  <cp:revision>60</cp:revision>
  <dcterms:created xsi:type="dcterms:W3CDTF">2021-01-02T05:43:37Z</dcterms:created>
  <dcterms:modified xsi:type="dcterms:W3CDTF">2021-02-06T17:43:39Z</dcterms:modified>
</cp:coreProperties>
</file>